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57" r:id="rId5"/>
    <p:sldId id="281" r:id="rId6"/>
    <p:sldId id="282" r:id="rId7"/>
    <p:sldId id="283" r:id="rId8"/>
    <p:sldId id="285" r:id="rId9"/>
    <p:sldId id="287" r:id="rId10"/>
    <p:sldId id="289" r:id="rId11"/>
    <p:sldId id="291" r:id="rId12"/>
    <p:sldId id="325" r:id="rId13"/>
    <p:sldId id="323" r:id="rId14"/>
    <p:sldId id="313" r:id="rId15"/>
    <p:sldId id="315" r:id="rId16"/>
    <p:sldId id="317" r:id="rId17"/>
    <p:sldId id="319" r:id="rId18"/>
    <p:sldId id="321" r:id="rId19"/>
    <p:sldId id="258" r:id="rId20"/>
    <p:sldId id="259" r:id="rId21"/>
    <p:sldId id="260" r:id="rId22"/>
    <p:sldId id="262" r:id="rId23"/>
    <p:sldId id="263" r:id="rId24"/>
    <p:sldId id="293" r:id="rId25"/>
    <p:sldId id="295" r:id="rId26"/>
    <p:sldId id="297" r:id="rId27"/>
    <p:sldId id="299" r:id="rId28"/>
    <p:sldId id="301" r:id="rId29"/>
    <p:sldId id="303" r:id="rId30"/>
    <p:sldId id="305" r:id="rId31"/>
    <p:sldId id="307" r:id="rId32"/>
    <p:sldId id="309" r:id="rId33"/>
    <p:sldId id="267" r:id="rId34"/>
    <p:sldId id="268" r:id="rId35"/>
    <p:sldId id="269" r:id="rId36"/>
    <p:sldId id="270" r:id="rId37"/>
    <p:sldId id="271" r:id="rId38"/>
    <p:sldId id="272" r:id="rId39"/>
    <p:sldId id="273" r:id="rId40"/>
    <p:sldId id="274" r:id="rId41"/>
    <p:sldId id="275" r:id="rId42"/>
    <p:sldId id="276" r:id="rId43"/>
    <p:sldId id="326" r:id="rId44"/>
    <p:sldId id="327" r:id="rId45"/>
    <p:sldId id="329" r:id="rId46"/>
    <p:sldId id="330" r:id="rId47"/>
    <p:sldId id="331" r:id="rId48"/>
    <p:sldId id="332" r:id="rId49"/>
    <p:sldId id="328" r:id="rId50"/>
    <p:sldId id="277" r:id="rId51"/>
    <p:sldId id="278" r:id="rId52"/>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0" autoAdjust="0"/>
    <p:restoredTop sz="94660"/>
  </p:normalViewPr>
  <p:slideViewPr>
    <p:cSldViewPr snapToGrid="0">
      <p:cViewPr varScale="1">
        <p:scale>
          <a:sx n="94" d="100"/>
          <a:sy n="94" d="100"/>
        </p:scale>
        <p:origin x="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571472" y="1357304"/>
            <a:ext cx="8072494" cy="1102519"/>
          </a:xfrm>
        </p:spPr>
        <p:txBody>
          <a:bodyPr/>
          <a:lstStyle>
            <a:lvl1pPr>
              <a:defRPr sz="4800">
                <a:latin typeface="Segoe UI Semibold" pitchFamily="34" charset="0"/>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428728" y="2571750"/>
            <a:ext cx="6400800" cy="131445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dirty="0"/>
          </a:p>
        </p:txBody>
      </p:sp>
      <p:sp>
        <p:nvSpPr>
          <p:cNvPr id="4" name="Segnaposto data 3"/>
          <p:cNvSpPr>
            <a:spLocks noGrp="1"/>
          </p:cNvSpPr>
          <p:nvPr>
            <p:ph type="dt" sz="half" idx="10"/>
          </p:nvPr>
        </p:nvSpPr>
        <p:spPr/>
        <p:txBody>
          <a:bodyPr/>
          <a:lstStyle/>
          <a:p>
            <a:fld id="{96914A49-4A36-4C80-B087-027644E87320}" type="datetimeFigureOut">
              <a:rPr lang="it-IT" smtClean="0"/>
              <a:t>06/05/2017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C93B8E-5F84-4CD8-93A6-3BFD9BCC3420}" type="slidenum">
              <a:rPr lang="it-IT" smtClean="0"/>
              <a:t>‹N›</a:t>
            </a:fld>
            <a:endParaRPr lang="it-IT"/>
          </a:p>
        </p:txBody>
      </p:sp>
      <p:pic>
        <p:nvPicPr>
          <p:cNvPr id="2053" name="Picture 5" descr="C:\Users\Alessio\Desktop\Materiale sito Raffaele Barone\logo raffaele barone per sito.png"/>
          <p:cNvPicPr>
            <a:picLocks noChangeAspect="1" noChangeArrowheads="1"/>
          </p:cNvPicPr>
          <p:nvPr userDrawn="1"/>
        </p:nvPicPr>
        <p:blipFill>
          <a:blip r:embed="rId3"/>
          <a:srcRect/>
          <a:stretch>
            <a:fillRect/>
          </a:stretch>
        </p:blipFill>
        <p:spPr bwMode="auto">
          <a:xfrm>
            <a:off x="2000232" y="3079002"/>
            <a:ext cx="4913980" cy="114691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dirty="0" smtClean="0"/>
              <a:t>FARE CLIC PER MODIFICARE LO STILE DEL TITOLO</a:t>
            </a:r>
            <a:endParaRPr lang="it-IT" dirty="0"/>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6914A49-4A36-4C80-B087-027644E87320}" type="datetimeFigureOut">
              <a:rPr lang="it-IT" smtClean="0"/>
              <a:t>06/05/2017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C93B8E-5F84-4CD8-93A6-3BFD9BCC3420}" type="slidenum">
              <a:rPr lang="it-IT" smtClean="0"/>
              <a:t>‹N›</a:t>
            </a:fld>
            <a:endParaRPr lang="it-IT"/>
          </a:p>
        </p:txBody>
      </p:sp>
      <p:pic>
        <p:nvPicPr>
          <p:cNvPr id="7" name="Picture 2" descr="C:\Users\Alessio\Desktop\Materiale sito Raffaele Barone\logo raffaele barone per sito.png"/>
          <p:cNvPicPr>
            <a:picLocks noChangeAspect="1" noChangeArrowheads="1"/>
          </p:cNvPicPr>
          <p:nvPr userDrawn="1"/>
        </p:nvPicPr>
        <p:blipFill>
          <a:blip r:embed="rId2" cstate="print"/>
          <a:srcRect/>
          <a:stretch>
            <a:fillRect/>
          </a:stretch>
        </p:blipFill>
        <p:spPr bwMode="auto">
          <a:xfrm>
            <a:off x="3500430" y="4626621"/>
            <a:ext cx="2214578" cy="5168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6629400" y="205979"/>
            <a:ext cx="2057400" cy="4388644"/>
          </a:xfrm>
        </p:spPr>
        <p:txBody>
          <a:bodyPr vert="eaVert"/>
          <a:lstStyle/>
          <a:p>
            <a:r>
              <a:rPr lang="it-IT" dirty="0" smtClean="0"/>
              <a:t>FARE CLIC PER MODIFICARE LO STILE DEL TITOLO</a:t>
            </a:r>
            <a:endParaRPr lang="it-IT" dirty="0"/>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6914A49-4A36-4C80-B087-027644E87320}" type="datetimeFigureOut">
              <a:rPr lang="it-IT" smtClean="0"/>
              <a:t>06/05/2017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C93B8E-5F84-4CD8-93A6-3BFD9BCC3420}" type="slidenum">
              <a:rPr lang="it-IT" smtClean="0"/>
              <a:t>‹N›</a:t>
            </a:fld>
            <a:endParaRPr lang="it-IT"/>
          </a:p>
        </p:txBody>
      </p:sp>
      <p:pic>
        <p:nvPicPr>
          <p:cNvPr id="7" name="Picture 2" descr="C:\Users\Alessio\Desktop\Materiale sito Raffaele Barone\logo raffaele barone per sito.png"/>
          <p:cNvPicPr>
            <a:picLocks noChangeAspect="1" noChangeArrowheads="1"/>
          </p:cNvPicPr>
          <p:nvPr userDrawn="1"/>
        </p:nvPicPr>
        <p:blipFill>
          <a:blip r:embed="rId2" cstate="print"/>
          <a:srcRect/>
          <a:stretch>
            <a:fillRect/>
          </a:stretch>
        </p:blipFill>
        <p:spPr bwMode="auto">
          <a:xfrm>
            <a:off x="3500430" y="4626621"/>
            <a:ext cx="2214578" cy="516879"/>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14366" y="1200151"/>
            <a:ext cx="8229600" cy="339447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p:txBody>
          <a:bodyPr/>
          <a:lstStyle/>
          <a:p>
            <a:fld id="{96914A49-4A36-4C80-B087-027644E87320}" type="datetimeFigureOut">
              <a:rPr lang="it-IT" smtClean="0"/>
              <a:t>06/05/2017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C93B8E-5F84-4CD8-93A6-3BFD9BCC3420}" type="slidenum">
              <a:rPr lang="it-IT" smtClean="0"/>
              <a:t>‹N›</a:t>
            </a:fld>
            <a:endParaRPr lang="it-IT"/>
          </a:p>
        </p:txBody>
      </p:sp>
      <p:pic>
        <p:nvPicPr>
          <p:cNvPr id="3074" name="Picture 2" descr="C:\Users\Alessio\Desktop\Materiale sito Raffaele Barone\logo raffaele barone per sito.png"/>
          <p:cNvPicPr>
            <a:picLocks noChangeAspect="1" noChangeArrowheads="1"/>
          </p:cNvPicPr>
          <p:nvPr userDrawn="1"/>
        </p:nvPicPr>
        <p:blipFill>
          <a:blip r:embed="rId2" cstate="print"/>
          <a:srcRect/>
          <a:stretch>
            <a:fillRect/>
          </a:stretch>
        </p:blipFill>
        <p:spPr bwMode="auto">
          <a:xfrm>
            <a:off x="3500430" y="4626621"/>
            <a:ext cx="2214578" cy="5168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96914A49-4A36-4C80-B087-027644E87320}" type="datetimeFigureOut">
              <a:rPr lang="it-IT" smtClean="0"/>
              <a:t>06/05/2017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C93B8E-5F84-4CD8-93A6-3BFD9BCC3420}" type="slidenum">
              <a:rPr lang="it-IT" smtClean="0"/>
              <a:t>‹N›</a:t>
            </a:fld>
            <a:endParaRPr lang="it-IT"/>
          </a:p>
        </p:txBody>
      </p:sp>
      <p:pic>
        <p:nvPicPr>
          <p:cNvPr id="7" name="Picture 2" descr="C:\Users\Alessio\Desktop\Materiale sito Raffaele Barone\logo raffaele barone per sito.png"/>
          <p:cNvPicPr>
            <a:picLocks noChangeAspect="1" noChangeArrowheads="1"/>
          </p:cNvPicPr>
          <p:nvPr userDrawn="1"/>
        </p:nvPicPr>
        <p:blipFill>
          <a:blip r:embed="rId3"/>
          <a:srcRect/>
          <a:stretch>
            <a:fillRect/>
          </a:stretch>
        </p:blipFill>
        <p:spPr bwMode="auto">
          <a:xfrm>
            <a:off x="1928794" y="642924"/>
            <a:ext cx="5509395" cy="1285884"/>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dirty="0" smtClean="0"/>
              <a:t>FARE CLIC PER MODIFICARE LO STILE DEL TITOLO</a:t>
            </a:r>
            <a:endParaRPr lang="it-IT" dirty="0"/>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6914A49-4A36-4C80-B087-027644E87320}" type="datetimeFigureOut">
              <a:rPr lang="it-IT" smtClean="0"/>
              <a:t>06/05/2017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C93B8E-5F84-4CD8-93A6-3BFD9BCC3420}" type="slidenum">
              <a:rPr lang="it-IT" smtClean="0"/>
              <a:t>‹N›</a:t>
            </a:fld>
            <a:endParaRPr lang="it-IT"/>
          </a:p>
        </p:txBody>
      </p:sp>
      <p:pic>
        <p:nvPicPr>
          <p:cNvPr id="8" name="Picture 2" descr="C:\Users\Alessio\Desktop\Materiale sito Raffaele Barone\logo raffaele barone per sito.png"/>
          <p:cNvPicPr>
            <a:picLocks noChangeAspect="1" noChangeArrowheads="1"/>
          </p:cNvPicPr>
          <p:nvPr userDrawn="1"/>
        </p:nvPicPr>
        <p:blipFill>
          <a:blip r:embed="rId2" cstate="print"/>
          <a:srcRect/>
          <a:stretch>
            <a:fillRect/>
          </a:stretch>
        </p:blipFill>
        <p:spPr bwMode="auto">
          <a:xfrm>
            <a:off x="3500430" y="4626621"/>
            <a:ext cx="2214578" cy="516879"/>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lvl1pPr>
              <a:defRPr sz="4000"/>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151335"/>
            <a:ext cx="4040188" cy="47982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Segnaposto testo 4"/>
          <p:cNvSpPr>
            <a:spLocks noGrp="1"/>
          </p:cNvSpPr>
          <p:nvPr>
            <p:ph type="body" sz="quarter" idx="3"/>
          </p:nvPr>
        </p:nvSpPr>
        <p:spPr>
          <a:xfrm>
            <a:off x="4645026" y="1151335"/>
            <a:ext cx="4041775"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7" name="Segnaposto data 6"/>
          <p:cNvSpPr>
            <a:spLocks noGrp="1"/>
          </p:cNvSpPr>
          <p:nvPr>
            <p:ph type="dt" sz="half" idx="10"/>
          </p:nvPr>
        </p:nvSpPr>
        <p:spPr/>
        <p:txBody>
          <a:bodyPr/>
          <a:lstStyle/>
          <a:p>
            <a:fld id="{96914A49-4A36-4C80-B087-027644E87320}" type="datetimeFigureOut">
              <a:rPr lang="it-IT" smtClean="0"/>
              <a:t>06/05/2017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C93B8E-5F84-4CD8-93A6-3BFD9BCC3420}" type="slidenum">
              <a:rPr lang="it-IT" smtClean="0"/>
              <a:t>‹N›</a:t>
            </a:fld>
            <a:endParaRPr lang="it-IT"/>
          </a:p>
        </p:txBody>
      </p:sp>
      <p:pic>
        <p:nvPicPr>
          <p:cNvPr id="10" name="Picture 2" descr="C:\Users\Alessio\Desktop\Materiale sito Raffaele Barone\logo raffaele barone per sito.png"/>
          <p:cNvPicPr>
            <a:picLocks noChangeAspect="1" noChangeArrowheads="1"/>
          </p:cNvPicPr>
          <p:nvPr userDrawn="1"/>
        </p:nvPicPr>
        <p:blipFill>
          <a:blip r:embed="rId2" cstate="print"/>
          <a:srcRect/>
          <a:stretch>
            <a:fillRect/>
          </a:stretch>
        </p:blipFill>
        <p:spPr bwMode="auto">
          <a:xfrm>
            <a:off x="3500430" y="4626621"/>
            <a:ext cx="2214578" cy="5168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28596" y="285734"/>
            <a:ext cx="8229600" cy="857250"/>
          </a:xfrm>
        </p:spPr>
        <p:txBody>
          <a:bodyPr/>
          <a:lstStyle/>
          <a:p>
            <a:r>
              <a:rPr lang="it-IT" dirty="0" smtClean="0"/>
              <a:t>FARE CLIC PER MODIFICARE LO STILE DEL TITOLO</a:t>
            </a:r>
            <a:endParaRPr lang="it-IT" dirty="0"/>
          </a:p>
        </p:txBody>
      </p:sp>
      <p:sp>
        <p:nvSpPr>
          <p:cNvPr id="3" name="Segnaposto data 2"/>
          <p:cNvSpPr>
            <a:spLocks noGrp="1"/>
          </p:cNvSpPr>
          <p:nvPr>
            <p:ph type="dt" sz="half" idx="10"/>
          </p:nvPr>
        </p:nvSpPr>
        <p:spPr/>
        <p:txBody>
          <a:bodyPr/>
          <a:lstStyle/>
          <a:p>
            <a:fld id="{96914A49-4A36-4C80-B087-027644E87320}" type="datetimeFigureOut">
              <a:rPr lang="it-IT" smtClean="0"/>
              <a:t>06/05/2017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C93B8E-5F84-4CD8-93A6-3BFD9BCC3420}" type="slidenum">
              <a:rPr lang="it-IT" smtClean="0"/>
              <a:t>‹N›</a:t>
            </a:fld>
            <a:endParaRPr lang="it-IT"/>
          </a:p>
        </p:txBody>
      </p:sp>
      <p:pic>
        <p:nvPicPr>
          <p:cNvPr id="6" name="Picture 2" descr="C:\Users\Alessio\Desktop\Materiale sito Raffaele Barone\logo raffaele barone per sito.png"/>
          <p:cNvPicPr>
            <a:picLocks noChangeAspect="1" noChangeArrowheads="1"/>
          </p:cNvPicPr>
          <p:nvPr userDrawn="1"/>
        </p:nvPicPr>
        <p:blipFill>
          <a:blip r:embed="rId2" cstate="print"/>
          <a:srcRect/>
          <a:stretch>
            <a:fillRect/>
          </a:stretch>
        </p:blipFill>
        <p:spPr bwMode="auto">
          <a:xfrm>
            <a:off x="3500430" y="4626621"/>
            <a:ext cx="2214578" cy="5168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6914A49-4A36-4C80-B087-027644E87320}" type="datetimeFigureOut">
              <a:rPr lang="it-IT" smtClean="0"/>
              <a:t>06/05/2017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C93B8E-5F84-4CD8-93A6-3BFD9BCC3420}" type="slidenum">
              <a:rPr lang="it-IT" smtClean="0"/>
              <a:t>‹N›</a:t>
            </a:fld>
            <a:endParaRPr lang="it-IT"/>
          </a:p>
        </p:txBody>
      </p:sp>
      <p:pic>
        <p:nvPicPr>
          <p:cNvPr id="5" name="Picture 2" descr="C:\Users\Alessio\Desktop\Materiale sito Raffaele Barone\logo raffaele barone per sito.png"/>
          <p:cNvPicPr>
            <a:picLocks noChangeAspect="1" noChangeArrowheads="1"/>
          </p:cNvPicPr>
          <p:nvPr userDrawn="1"/>
        </p:nvPicPr>
        <p:blipFill>
          <a:blip r:embed="rId3" cstate="print"/>
          <a:srcRect/>
          <a:stretch>
            <a:fillRect/>
          </a:stretch>
        </p:blipFill>
        <p:spPr bwMode="auto">
          <a:xfrm>
            <a:off x="3500430" y="4626621"/>
            <a:ext cx="2214578" cy="5168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1" y="204787"/>
            <a:ext cx="3008313" cy="871538"/>
          </a:xfrm>
        </p:spPr>
        <p:txBody>
          <a:bodyPr anchor="b"/>
          <a:lstStyle>
            <a:lvl1pPr algn="l">
              <a:defRPr sz="2000" b="1"/>
            </a:lvl1pPr>
          </a:lstStyle>
          <a:p>
            <a:r>
              <a:rPr lang="it-IT" dirty="0" smtClean="0"/>
              <a:t>FARE CLIC PER MODIFICARE LO STILE DEL TITOLO</a:t>
            </a:r>
            <a:endParaRPr lang="it-IT" dirty="0"/>
          </a:p>
        </p:txBody>
      </p:sp>
      <p:sp>
        <p:nvSpPr>
          <p:cNvPr id="3" name="Segnaposto contenuto 2"/>
          <p:cNvSpPr>
            <a:spLocks noGrp="1"/>
          </p:cNvSpPr>
          <p:nvPr>
            <p:ph idx="1" hasCustomPrompt="1"/>
          </p:nvPr>
        </p:nvSpPr>
        <p:spPr>
          <a:xfrm>
            <a:off x="3575050" y="204788"/>
            <a:ext cx="5111750" cy="4389835"/>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6914A49-4A36-4C80-B087-027644E87320}" type="datetimeFigureOut">
              <a:rPr lang="it-IT" smtClean="0"/>
              <a:t>06/05/2017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C93B8E-5F84-4CD8-93A6-3BFD9BCC3420}" type="slidenum">
              <a:rPr lang="it-IT" smtClean="0"/>
              <a:t>‹N›</a:t>
            </a:fld>
            <a:endParaRPr lang="it-IT"/>
          </a:p>
        </p:txBody>
      </p:sp>
      <p:pic>
        <p:nvPicPr>
          <p:cNvPr id="8" name="Picture 2" descr="C:\Users\Alessio\Desktop\Materiale sito Raffaele Barone\logo raffaele barone per sito.png"/>
          <p:cNvPicPr>
            <a:picLocks noChangeAspect="1" noChangeArrowheads="1"/>
          </p:cNvPicPr>
          <p:nvPr userDrawn="1"/>
        </p:nvPicPr>
        <p:blipFill>
          <a:blip r:embed="rId2" cstate="print"/>
          <a:srcRect/>
          <a:stretch>
            <a:fillRect/>
          </a:stretch>
        </p:blipFill>
        <p:spPr bwMode="auto">
          <a:xfrm>
            <a:off x="3500430" y="4626621"/>
            <a:ext cx="2214578" cy="5168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792288" y="3600450"/>
            <a:ext cx="5486400" cy="425054"/>
          </a:xfrm>
        </p:spPr>
        <p:txBody>
          <a:bodyPr anchor="b"/>
          <a:lstStyle>
            <a:lvl1pPr algn="l">
              <a:defRPr sz="2000" b="1"/>
            </a:lvl1pPr>
          </a:lstStyle>
          <a:p>
            <a:r>
              <a:rPr lang="it-IT" dirty="0" smtClean="0"/>
              <a:t>FARE CLIC PER MODIFICARE LO STILE DEL TITOLO</a:t>
            </a:r>
            <a:endParaRPr lang="it-IT" dirty="0"/>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6914A49-4A36-4C80-B087-027644E87320}" type="datetimeFigureOut">
              <a:rPr lang="it-IT" smtClean="0"/>
              <a:t>06/05/2017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C93B8E-5F84-4CD8-93A6-3BFD9BCC3420}" type="slidenum">
              <a:rPr lang="it-IT" smtClean="0"/>
              <a:t>‹N›</a:t>
            </a:fld>
            <a:endParaRPr lang="it-IT"/>
          </a:p>
        </p:txBody>
      </p:sp>
      <p:pic>
        <p:nvPicPr>
          <p:cNvPr id="8" name="Picture 2" descr="C:\Users\Alessio\Desktop\Materiale sito Raffaele Barone\logo raffaele barone per sito.png"/>
          <p:cNvPicPr>
            <a:picLocks noChangeAspect="1" noChangeArrowheads="1"/>
          </p:cNvPicPr>
          <p:nvPr userDrawn="1"/>
        </p:nvPicPr>
        <p:blipFill>
          <a:blip r:embed="rId2" cstate="print"/>
          <a:srcRect/>
          <a:stretch>
            <a:fillRect/>
          </a:stretch>
        </p:blipFill>
        <p:spPr bwMode="auto">
          <a:xfrm>
            <a:off x="3500430" y="4626621"/>
            <a:ext cx="2214578" cy="5168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50000" sy="6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28596" y="214296"/>
            <a:ext cx="8229600" cy="857250"/>
          </a:xfrm>
          <a:prstGeom prst="rect">
            <a:avLst/>
          </a:prstGeom>
        </p:spPr>
        <p:txBody>
          <a:bodyPr vert="horz" lIns="91440" tIns="45720" rIns="91440" bIns="45720" rtlCol="0" anchor="ctr">
            <a:no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bg1"/>
                </a:solidFill>
              </a:defRPr>
            </a:lvl1pPr>
          </a:lstStyle>
          <a:p>
            <a:fld id="{96914A49-4A36-4C80-B087-027644E87320}" type="datetimeFigureOut">
              <a:rPr lang="it-IT" smtClean="0"/>
              <a:pPr/>
              <a:t>06/05/2017</a:t>
            </a:fld>
            <a:endParaRPr lang="it-IT" dirty="0"/>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bg1"/>
                </a:solidFill>
                <a:effectLst>
                  <a:outerShdw blurRad="38100" dist="38100" dir="2700000" algn="tl">
                    <a:srgbClr val="000000">
                      <a:alpha val="43137"/>
                    </a:srgbClr>
                  </a:outerShdw>
                </a:effectLst>
                <a:latin typeface="Segoe UI Semibold" pitchFamily="34" charset="0"/>
              </a:defRPr>
            </a:lvl1pPr>
          </a:lstStyle>
          <a:p>
            <a:endParaRPr lang="it-IT" dirty="0"/>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bg1"/>
                </a:solidFill>
                <a:effectLst>
                  <a:outerShdw blurRad="38100" dist="38100" dir="2700000" algn="tl">
                    <a:srgbClr val="000000">
                      <a:alpha val="43137"/>
                    </a:srgbClr>
                  </a:outerShdw>
                </a:effectLst>
                <a:latin typeface="Segoe UI Semibold" pitchFamily="34" charset="0"/>
              </a:defRPr>
            </a:lvl1pPr>
          </a:lstStyle>
          <a:p>
            <a:fld id="{50C93B8E-5F84-4CD8-93A6-3BFD9BCC3420}"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200" kern="1200" spc="-150">
          <a:solidFill>
            <a:schemeClr val="bg1"/>
          </a:solidFill>
          <a:effectLst>
            <a:outerShdw blurRad="38100" dist="38100" dir="2700000" algn="tl">
              <a:srgbClr val="000000">
                <a:alpha val="43137"/>
              </a:srgbClr>
            </a:outerShdw>
          </a:effectLst>
          <a:latin typeface="Segoe UI Semibol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spc="-150">
          <a:solidFill>
            <a:schemeClr val="bg1"/>
          </a:solidFill>
          <a:effectLst>
            <a:outerShdw blurRad="38100" dist="38100" dir="2700000" algn="tl">
              <a:srgbClr val="000000">
                <a:alpha val="43137"/>
              </a:srgbClr>
            </a:outerShdw>
          </a:effectLst>
          <a:latin typeface="Segoe UI Symbol" pitchFamily="34" charset="0"/>
          <a:ea typeface="Segoe UI Symbol" pitchFamily="34" charset="0"/>
          <a:cs typeface="+mn-cs"/>
        </a:defRPr>
      </a:lvl1pPr>
      <a:lvl2pPr marL="742950" indent="-285750" algn="l" defTabSz="914400" rtl="0" eaLnBrk="1" latinLnBrk="0" hangingPunct="1">
        <a:spcBef>
          <a:spcPct val="20000"/>
        </a:spcBef>
        <a:buFont typeface="Arial" pitchFamily="34" charset="0"/>
        <a:buChar char="–"/>
        <a:defRPr sz="2400" kern="1200" spc="-150">
          <a:solidFill>
            <a:schemeClr val="bg1"/>
          </a:solidFill>
          <a:effectLst>
            <a:outerShdw blurRad="38100" dist="38100" dir="2700000" algn="tl">
              <a:srgbClr val="000000">
                <a:alpha val="43137"/>
              </a:srgbClr>
            </a:outerShdw>
          </a:effectLst>
          <a:latin typeface="Segoe UI Symbol" pitchFamily="34" charset="0"/>
          <a:ea typeface="Segoe UI Symbol" pitchFamily="34" charset="0"/>
          <a:cs typeface="+mn-cs"/>
        </a:defRPr>
      </a:lvl2pPr>
      <a:lvl3pPr marL="1143000" indent="-228600" algn="l" defTabSz="914400" rtl="0" eaLnBrk="1" latinLnBrk="0" hangingPunct="1">
        <a:spcBef>
          <a:spcPct val="20000"/>
        </a:spcBef>
        <a:buFont typeface="Arial" pitchFamily="34" charset="0"/>
        <a:buChar char="•"/>
        <a:defRPr sz="2000" kern="1200" spc="-150">
          <a:solidFill>
            <a:schemeClr val="bg1"/>
          </a:solidFill>
          <a:effectLst>
            <a:outerShdw blurRad="38100" dist="38100" dir="2700000" algn="tl">
              <a:srgbClr val="000000">
                <a:alpha val="43137"/>
              </a:srgbClr>
            </a:outerShdw>
          </a:effectLst>
          <a:latin typeface="Segoe UI Symbol" pitchFamily="34" charset="0"/>
          <a:ea typeface="Segoe UI Symbol" pitchFamily="34" charset="0"/>
          <a:cs typeface="+mn-cs"/>
        </a:defRPr>
      </a:lvl3pPr>
      <a:lvl4pPr marL="1600200" indent="-228600" algn="l" defTabSz="914400" rtl="0" eaLnBrk="1" latinLnBrk="0" hangingPunct="1">
        <a:spcBef>
          <a:spcPct val="20000"/>
        </a:spcBef>
        <a:buFont typeface="Arial" pitchFamily="34" charset="0"/>
        <a:buChar char="–"/>
        <a:defRPr sz="1800" kern="1200" spc="-150">
          <a:solidFill>
            <a:schemeClr val="bg1"/>
          </a:solidFill>
          <a:effectLst>
            <a:outerShdw blurRad="38100" dist="38100" dir="2700000" algn="tl">
              <a:srgbClr val="000000">
                <a:alpha val="43137"/>
              </a:srgbClr>
            </a:outerShdw>
          </a:effectLst>
          <a:latin typeface="Segoe UI Symbol" pitchFamily="34" charset="0"/>
          <a:ea typeface="Segoe UI Symbol" pitchFamily="34" charset="0"/>
          <a:cs typeface="+mn-cs"/>
        </a:defRPr>
      </a:lvl4pPr>
      <a:lvl5pPr marL="2057400" indent="-228600" algn="l" defTabSz="914400" rtl="0" eaLnBrk="1" latinLnBrk="0" hangingPunct="1">
        <a:spcBef>
          <a:spcPct val="20000"/>
        </a:spcBef>
        <a:buFont typeface="Arial" pitchFamily="34" charset="0"/>
        <a:buChar char="»"/>
        <a:defRPr sz="1800" kern="1200" spc="-150">
          <a:solidFill>
            <a:schemeClr val="bg1"/>
          </a:solidFill>
          <a:effectLst>
            <a:outerShdw blurRad="38100" dist="38100" dir="2700000" algn="tl">
              <a:srgbClr val="000000">
                <a:alpha val="43137"/>
              </a:srgbClr>
            </a:outerShdw>
          </a:effectLst>
          <a:latin typeface="Segoe UI Symbol" pitchFamily="34" charset="0"/>
          <a:ea typeface="Segoe UI Symbol" pitchFamily="34"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3485" y="590388"/>
            <a:ext cx="8072494" cy="1102519"/>
          </a:xfrm>
        </p:spPr>
        <p:txBody>
          <a:bodyPr/>
          <a:lstStyle/>
          <a:p>
            <a:r>
              <a:rPr lang="it-IT" dirty="0" smtClean="0"/>
              <a:t>OPEN DIALOGUE</a:t>
            </a:r>
            <a:br>
              <a:rPr lang="it-IT" dirty="0" smtClean="0"/>
            </a:br>
            <a:r>
              <a:rPr lang="it-IT" dirty="0" smtClean="0"/>
              <a:t>UN NUOVO STILE DI LAVORO IN SALUTE MENTALE</a:t>
            </a:r>
            <a:endParaRPr lang="it-IT" dirty="0"/>
          </a:p>
        </p:txBody>
      </p:sp>
      <p:sp>
        <p:nvSpPr>
          <p:cNvPr id="3" name="Sottotitolo 2"/>
          <p:cNvSpPr>
            <a:spLocks noGrp="1"/>
          </p:cNvSpPr>
          <p:nvPr>
            <p:ph type="subTitle" idx="1"/>
          </p:nvPr>
        </p:nvSpPr>
        <p:spPr>
          <a:xfrm>
            <a:off x="1358158" y="2148963"/>
            <a:ext cx="6400800" cy="1314450"/>
          </a:xfrm>
        </p:spPr>
        <p:txBody>
          <a:bodyPr/>
          <a:lstStyle/>
          <a:p>
            <a:r>
              <a:rPr lang="it-IT" dirty="0" smtClean="0"/>
              <a:t>Incontro Associazione «IL Cerchio»</a:t>
            </a:r>
          </a:p>
          <a:p>
            <a:r>
              <a:rPr lang="it-IT" dirty="0" smtClean="0"/>
              <a:t>ROMA 6 MAGGIO 2017</a:t>
            </a:r>
            <a:endParaRPr lang="it-IT" dirty="0"/>
          </a:p>
        </p:txBody>
      </p:sp>
    </p:spTree>
    <p:extLst>
      <p:ext uri="{BB962C8B-B14F-4D97-AF65-F5344CB8AC3E}">
        <p14:creationId xmlns:p14="http://schemas.microsoft.com/office/powerpoint/2010/main" val="3966418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it-IT" dirty="0" smtClean="0"/>
              <a:t/>
            </a:r>
            <a:br>
              <a:rPr lang="it-IT" dirty="0" smtClean="0"/>
            </a:br>
            <a:r>
              <a:rPr lang="it-IT" dirty="0" smtClean="0">
                <a:solidFill>
                  <a:schemeClr val="accent2"/>
                </a:solidFill>
              </a:rPr>
              <a:t>Il comportamento psicotico come reazione</a:t>
            </a:r>
            <a:r>
              <a:rPr lang="it-IT" dirty="0" smtClean="0"/>
              <a:t/>
            </a:r>
            <a:br>
              <a:rPr lang="it-IT" dirty="0" smtClean="0"/>
            </a:br>
            <a:endParaRPr lang="it-IT" dirty="0"/>
          </a:p>
        </p:txBody>
      </p:sp>
      <p:sp>
        <p:nvSpPr>
          <p:cNvPr id="3" name="Inhaltsplatzhalter 2"/>
          <p:cNvSpPr>
            <a:spLocks noGrp="1"/>
          </p:cNvSpPr>
          <p:nvPr>
            <p:ph idx="1"/>
          </p:nvPr>
        </p:nvSpPr>
        <p:spPr/>
        <p:txBody>
          <a:bodyPr>
            <a:normAutofit fontScale="85000" lnSpcReduction="10000"/>
          </a:bodyPr>
          <a:lstStyle/>
          <a:p>
            <a:pPr lvl="0">
              <a:buFont typeface="Wingdings" pitchFamily="2" charset="2"/>
              <a:buChar char="ü"/>
            </a:pPr>
            <a:r>
              <a:rPr lang="it-IT" dirty="0" smtClean="0"/>
              <a:t>Più frequente di quanto pensiamo, non riguarda solo i pazienti- la psicosi come parte della vita</a:t>
            </a:r>
          </a:p>
          <a:p>
            <a:pPr lvl="0">
              <a:buFont typeface="Wingdings" pitchFamily="2" charset="2"/>
              <a:buChar char="ü"/>
            </a:pPr>
            <a:r>
              <a:rPr lang="it-IT" dirty="0" smtClean="0"/>
              <a:t>Le allucinazioni riguardano eventi realmente accaduti nella vita delle persone, per esempio vittime di incidenti traumatici- non come unica causa</a:t>
            </a:r>
          </a:p>
          <a:p>
            <a:pPr lvl="0">
              <a:buFont typeface="Wingdings" pitchFamily="2" charset="2"/>
              <a:buChar char="ü"/>
            </a:pPr>
            <a:r>
              <a:rPr lang="it-IT" dirty="0" smtClean="0"/>
              <a:t>Conoscenza incarnata (</a:t>
            </a:r>
            <a:r>
              <a:rPr lang="it-IT" dirty="0" err="1" smtClean="0"/>
              <a:t>embodied</a:t>
            </a:r>
            <a:r>
              <a:rPr lang="it-IT" dirty="0" smtClean="0"/>
              <a:t>)- non cosciente piuttosto che inconscia- esperienze che non hanno ancora trovato parole</a:t>
            </a:r>
          </a:p>
          <a:p>
            <a:pPr>
              <a:buFont typeface="Wingdings" pitchFamily="2" charset="2"/>
              <a:buChar char="ü"/>
            </a:pPr>
            <a:r>
              <a:rPr lang="it-IT" dirty="0" smtClean="0"/>
              <a:t>Ascoltare attentamente per capire- garantendo che tutte le voci siano ascoltate </a:t>
            </a:r>
            <a:endParaRPr lang="it-IT" dirty="0"/>
          </a:p>
        </p:txBody>
      </p:sp>
    </p:spTree>
    <p:extLst>
      <p:ext uri="{BB962C8B-B14F-4D97-AF65-F5344CB8AC3E}">
        <p14:creationId xmlns:p14="http://schemas.microsoft.com/office/powerpoint/2010/main" val="102641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solidFill>
                  <a:schemeClr val="accent2"/>
                </a:solidFill>
              </a:rPr>
              <a:t>Che</a:t>
            </a:r>
            <a:r>
              <a:rPr lang="en-GB" dirty="0" smtClean="0">
                <a:solidFill>
                  <a:schemeClr val="accent2"/>
                </a:solidFill>
              </a:rPr>
              <a:t> </a:t>
            </a:r>
            <a:r>
              <a:rPr lang="en-GB" dirty="0" err="1" smtClean="0">
                <a:solidFill>
                  <a:schemeClr val="accent2"/>
                </a:solidFill>
              </a:rPr>
              <a:t>cosa</a:t>
            </a:r>
            <a:r>
              <a:rPr lang="en-GB" dirty="0" smtClean="0">
                <a:solidFill>
                  <a:schemeClr val="accent2"/>
                </a:solidFill>
              </a:rPr>
              <a:t> e’ </a:t>
            </a:r>
            <a:r>
              <a:rPr lang="en-GB" dirty="0" err="1" smtClean="0">
                <a:solidFill>
                  <a:schemeClr val="accent2"/>
                </a:solidFill>
              </a:rPr>
              <a:t>il</a:t>
            </a:r>
            <a:r>
              <a:rPr lang="en-GB" dirty="0" smtClean="0">
                <a:solidFill>
                  <a:schemeClr val="accent2"/>
                </a:solidFill>
              </a:rPr>
              <a:t> </a:t>
            </a:r>
            <a:r>
              <a:rPr lang="en-GB" dirty="0" err="1" smtClean="0">
                <a:solidFill>
                  <a:schemeClr val="accent2"/>
                </a:solidFill>
              </a:rPr>
              <a:t>Dialogo</a:t>
            </a:r>
            <a:r>
              <a:rPr lang="en-GB" dirty="0" smtClean="0">
                <a:solidFill>
                  <a:schemeClr val="accent2"/>
                </a:solidFill>
              </a:rPr>
              <a:t> </a:t>
            </a:r>
            <a:r>
              <a:rPr lang="en-GB" dirty="0" err="1" smtClean="0">
                <a:solidFill>
                  <a:schemeClr val="accent2"/>
                </a:solidFill>
              </a:rPr>
              <a:t>aperto</a:t>
            </a:r>
            <a:r>
              <a:rPr lang="en-GB" dirty="0" smtClean="0">
                <a:solidFill>
                  <a:schemeClr val="accent2"/>
                </a:solidFill>
              </a:rPr>
              <a:t>?</a:t>
            </a:r>
            <a:endParaRPr lang="it-IT" dirty="0">
              <a:solidFill>
                <a:schemeClr val="accent2"/>
              </a:solidFill>
            </a:endParaRPr>
          </a:p>
        </p:txBody>
      </p:sp>
      <p:sp>
        <p:nvSpPr>
          <p:cNvPr id="3" name="Inhaltsplatzhalter 2"/>
          <p:cNvSpPr>
            <a:spLocks noGrp="1"/>
          </p:cNvSpPr>
          <p:nvPr>
            <p:ph idx="1"/>
          </p:nvPr>
        </p:nvSpPr>
        <p:spPr/>
        <p:txBody>
          <a:bodyPr>
            <a:normAutofit fontScale="92500" lnSpcReduction="10000"/>
          </a:bodyPr>
          <a:lstStyle/>
          <a:p>
            <a:r>
              <a:rPr lang="en-GB" dirty="0" err="1" smtClean="0"/>
              <a:t>Approccio</a:t>
            </a:r>
            <a:r>
              <a:rPr lang="en-GB" dirty="0" smtClean="0"/>
              <a:t> per </a:t>
            </a:r>
            <a:r>
              <a:rPr lang="en-GB" dirty="0" err="1" smtClean="0"/>
              <a:t>il</a:t>
            </a:r>
            <a:r>
              <a:rPr lang="en-GB" dirty="0" smtClean="0"/>
              <a:t> </a:t>
            </a:r>
            <a:r>
              <a:rPr lang="en-GB" dirty="0" err="1" smtClean="0"/>
              <a:t>trattamento</a:t>
            </a:r>
            <a:r>
              <a:rPr lang="en-GB" dirty="0" smtClean="0"/>
              <a:t> </a:t>
            </a:r>
            <a:r>
              <a:rPr lang="en-GB" dirty="0" err="1" smtClean="0"/>
              <a:t>della</a:t>
            </a:r>
            <a:r>
              <a:rPr lang="en-GB" dirty="0" smtClean="0"/>
              <a:t> </a:t>
            </a:r>
            <a:r>
              <a:rPr lang="en-GB" dirty="0" err="1" smtClean="0"/>
              <a:t>crisi</a:t>
            </a:r>
            <a:r>
              <a:rPr lang="en-GB" dirty="0" smtClean="0"/>
              <a:t> e </a:t>
            </a:r>
            <a:r>
              <a:rPr lang="en-GB" dirty="0" err="1" smtClean="0"/>
              <a:t>delle</a:t>
            </a:r>
            <a:r>
              <a:rPr lang="en-GB" dirty="0" smtClean="0"/>
              <a:t> </a:t>
            </a:r>
            <a:r>
              <a:rPr lang="en-GB" dirty="0" err="1" smtClean="0"/>
              <a:t>condizioni</a:t>
            </a:r>
            <a:r>
              <a:rPr lang="en-GB" dirty="0" smtClean="0"/>
              <a:t> </a:t>
            </a:r>
            <a:r>
              <a:rPr lang="en-GB" dirty="0" err="1" smtClean="0"/>
              <a:t>psichiatriche</a:t>
            </a:r>
            <a:endParaRPr lang="en-GB" dirty="0" smtClean="0"/>
          </a:p>
          <a:p>
            <a:r>
              <a:rPr lang="en-GB" dirty="0" smtClean="0"/>
              <a:t> </a:t>
            </a:r>
            <a:r>
              <a:rPr lang="en-GB" dirty="0" err="1" smtClean="0"/>
              <a:t>Basato</a:t>
            </a:r>
            <a:r>
              <a:rPr lang="en-GB" dirty="0" smtClean="0"/>
              <a:t> </a:t>
            </a:r>
            <a:r>
              <a:rPr lang="en-GB" dirty="0" err="1" smtClean="0"/>
              <a:t>sul</a:t>
            </a:r>
            <a:r>
              <a:rPr lang="en-GB" dirty="0" smtClean="0"/>
              <a:t> </a:t>
            </a:r>
            <a:r>
              <a:rPr lang="en-GB" dirty="0" err="1" smtClean="0"/>
              <a:t>linguaggio</a:t>
            </a:r>
            <a:r>
              <a:rPr lang="en-GB" dirty="0" smtClean="0"/>
              <a:t> e </a:t>
            </a:r>
            <a:r>
              <a:rPr lang="en-GB" dirty="0" err="1" smtClean="0"/>
              <a:t>sulla</a:t>
            </a:r>
            <a:r>
              <a:rPr lang="en-GB" dirty="0" smtClean="0"/>
              <a:t> </a:t>
            </a:r>
            <a:r>
              <a:rPr lang="en-GB" dirty="0" err="1" smtClean="0"/>
              <a:t>rete</a:t>
            </a:r>
            <a:endParaRPr lang="en-GB" dirty="0" smtClean="0"/>
          </a:p>
          <a:p>
            <a:r>
              <a:rPr lang="en-GB" dirty="0" err="1" smtClean="0"/>
              <a:t>Caratterizzato</a:t>
            </a:r>
            <a:r>
              <a:rPr lang="en-GB" dirty="0" smtClean="0"/>
              <a:t> </a:t>
            </a:r>
            <a:r>
              <a:rPr lang="en-GB" dirty="0" err="1" smtClean="0"/>
              <a:t>da</a:t>
            </a:r>
            <a:r>
              <a:rPr lang="en-GB" dirty="0" smtClean="0"/>
              <a:t> un </a:t>
            </a:r>
            <a:r>
              <a:rPr lang="en-GB" dirty="0" err="1" smtClean="0"/>
              <a:t>certo</a:t>
            </a:r>
            <a:r>
              <a:rPr lang="en-GB" dirty="0" smtClean="0"/>
              <a:t> </a:t>
            </a:r>
            <a:r>
              <a:rPr lang="en-GB" dirty="0" err="1" smtClean="0"/>
              <a:t>eclettismo</a:t>
            </a:r>
            <a:r>
              <a:rPr lang="en-GB" dirty="0" smtClean="0"/>
              <a:t> (</a:t>
            </a:r>
            <a:r>
              <a:rPr lang="en-GB" dirty="0" err="1" smtClean="0"/>
              <a:t>aspetti</a:t>
            </a:r>
            <a:r>
              <a:rPr lang="en-GB" dirty="0" smtClean="0"/>
              <a:t> </a:t>
            </a:r>
            <a:r>
              <a:rPr lang="en-GB" dirty="0" err="1" smtClean="0"/>
              <a:t>della</a:t>
            </a:r>
            <a:r>
              <a:rPr lang="en-GB" dirty="0" smtClean="0"/>
              <a:t> </a:t>
            </a:r>
            <a:r>
              <a:rPr lang="en-GB" dirty="0" err="1" smtClean="0"/>
              <a:t>terapia</a:t>
            </a:r>
            <a:r>
              <a:rPr lang="en-GB" dirty="0" smtClean="0"/>
              <a:t> </a:t>
            </a:r>
            <a:r>
              <a:rPr lang="en-GB" dirty="0" err="1" smtClean="0"/>
              <a:t>familiare</a:t>
            </a:r>
            <a:r>
              <a:rPr lang="en-GB" dirty="0" smtClean="0"/>
              <a:t>, </a:t>
            </a:r>
            <a:r>
              <a:rPr lang="en-GB" dirty="0" err="1" smtClean="0"/>
              <a:t>aspetti</a:t>
            </a:r>
            <a:r>
              <a:rPr lang="en-GB" dirty="0" smtClean="0"/>
              <a:t> </a:t>
            </a:r>
            <a:r>
              <a:rPr lang="en-GB" dirty="0" err="1" smtClean="0"/>
              <a:t>umanistici</a:t>
            </a:r>
            <a:r>
              <a:rPr lang="en-GB" dirty="0" smtClean="0"/>
              <a:t> </a:t>
            </a:r>
            <a:r>
              <a:rPr lang="en-GB" dirty="0" err="1" smtClean="0"/>
              <a:t>della</a:t>
            </a:r>
            <a:r>
              <a:rPr lang="en-GB" dirty="0" smtClean="0"/>
              <a:t> </a:t>
            </a:r>
            <a:r>
              <a:rPr lang="en-GB" dirty="0" err="1" smtClean="0"/>
              <a:t>riforma</a:t>
            </a:r>
            <a:r>
              <a:rPr lang="en-GB" dirty="0" smtClean="0"/>
              <a:t> </a:t>
            </a:r>
            <a:r>
              <a:rPr lang="en-GB" dirty="0" err="1" smtClean="0"/>
              <a:t>finlandese</a:t>
            </a:r>
            <a:r>
              <a:rPr lang="en-GB" dirty="0" smtClean="0"/>
              <a:t>, </a:t>
            </a:r>
            <a:r>
              <a:rPr lang="en-GB" dirty="0" err="1" smtClean="0"/>
              <a:t>filosofia</a:t>
            </a:r>
            <a:r>
              <a:rPr lang="en-GB" dirty="0" smtClean="0"/>
              <a:t> e </a:t>
            </a:r>
            <a:r>
              <a:rPr lang="en-GB" dirty="0" err="1" smtClean="0"/>
              <a:t>letteratura</a:t>
            </a:r>
            <a:r>
              <a:rPr lang="en-GB" dirty="0" smtClean="0"/>
              <a:t> </a:t>
            </a:r>
            <a:r>
              <a:rPr lang="en-GB" dirty="0" err="1" smtClean="0"/>
              <a:t>sul</a:t>
            </a:r>
            <a:r>
              <a:rPr lang="en-GB" dirty="0" smtClean="0"/>
              <a:t> </a:t>
            </a:r>
            <a:r>
              <a:rPr lang="en-GB" dirty="0" err="1" smtClean="0"/>
              <a:t>dialogo</a:t>
            </a:r>
            <a:r>
              <a:rPr lang="en-GB" dirty="0" smtClean="0"/>
              <a:t>, </a:t>
            </a:r>
            <a:r>
              <a:rPr lang="en-GB" dirty="0" err="1" smtClean="0"/>
              <a:t>enfasi</a:t>
            </a:r>
            <a:r>
              <a:rPr lang="en-GB" dirty="0" smtClean="0"/>
              <a:t> </a:t>
            </a:r>
            <a:r>
              <a:rPr lang="en-GB" dirty="0" err="1" smtClean="0"/>
              <a:t>sulla</a:t>
            </a:r>
            <a:r>
              <a:rPr lang="en-GB" dirty="0" smtClean="0"/>
              <a:t> </a:t>
            </a:r>
            <a:r>
              <a:rPr lang="en-GB" dirty="0" err="1" smtClean="0"/>
              <a:t>ricerca</a:t>
            </a:r>
            <a:r>
              <a:rPr lang="en-GB" dirty="0" smtClean="0"/>
              <a:t>)</a:t>
            </a:r>
          </a:p>
          <a:p>
            <a:r>
              <a:rPr lang="en-GB" dirty="0" err="1" smtClean="0"/>
              <a:t>Interesse</a:t>
            </a:r>
            <a:r>
              <a:rPr lang="en-GB" dirty="0" smtClean="0"/>
              <a:t> </a:t>
            </a:r>
            <a:r>
              <a:rPr lang="en-GB" dirty="0" err="1" smtClean="0"/>
              <a:t>internazionale</a:t>
            </a:r>
            <a:r>
              <a:rPr lang="en-GB" dirty="0" smtClean="0"/>
              <a:t> per </a:t>
            </a:r>
            <a:r>
              <a:rPr lang="en-GB" dirty="0" err="1" smtClean="0"/>
              <a:t>gli</a:t>
            </a:r>
            <a:r>
              <a:rPr lang="en-GB" dirty="0" smtClean="0"/>
              <a:t> </a:t>
            </a:r>
            <a:r>
              <a:rPr lang="en-GB" dirty="0" err="1" smtClean="0"/>
              <a:t>esiti</a:t>
            </a:r>
            <a:r>
              <a:rPr lang="en-GB" dirty="0" smtClean="0"/>
              <a:t> </a:t>
            </a:r>
            <a:r>
              <a:rPr lang="en-GB" dirty="0" err="1" smtClean="0"/>
              <a:t>relativi</a:t>
            </a:r>
            <a:r>
              <a:rPr lang="en-GB" dirty="0" smtClean="0"/>
              <a:t> al </a:t>
            </a:r>
            <a:r>
              <a:rPr lang="en-GB" dirty="0" err="1" smtClean="0"/>
              <a:t>trattamento</a:t>
            </a:r>
            <a:r>
              <a:rPr lang="en-GB" dirty="0" smtClean="0"/>
              <a:t> </a:t>
            </a:r>
            <a:r>
              <a:rPr lang="en-GB" dirty="0" err="1" smtClean="0"/>
              <a:t>degli</a:t>
            </a:r>
            <a:r>
              <a:rPr lang="en-GB" dirty="0" smtClean="0"/>
              <a:t> </a:t>
            </a:r>
            <a:r>
              <a:rPr lang="en-GB" dirty="0" err="1" smtClean="0"/>
              <a:t>esordi</a:t>
            </a:r>
            <a:r>
              <a:rPr lang="en-GB" dirty="0" smtClean="0"/>
              <a:t> </a:t>
            </a:r>
            <a:r>
              <a:rPr lang="en-GB" dirty="0" err="1" smtClean="0"/>
              <a:t>psicotici</a:t>
            </a:r>
            <a:endParaRPr lang="it-IT" dirty="0" smtClean="0"/>
          </a:p>
          <a:p>
            <a:endParaRPr lang="it-IT" dirty="0"/>
          </a:p>
        </p:txBody>
      </p:sp>
    </p:spTree>
    <p:extLst>
      <p:ext uri="{BB962C8B-B14F-4D97-AF65-F5344CB8AC3E}">
        <p14:creationId xmlns:p14="http://schemas.microsoft.com/office/powerpoint/2010/main" val="3508041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chemeClr val="accent2">
                    <a:lumMod val="75000"/>
                  </a:schemeClr>
                </a:solidFill>
              </a:rPr>
              <a:t>The Need Adapted Treatment Model </a:t>
            </a:r>
            <a:r>
              <a:rPr lang="en-GB" sz="2700" dirty="0">
                <a:solidFill>
                  <a:schemeClr val="accent2">
                    <a:lumMod val="75000"/>
                  </a:schemeClr>
                </a:solidFill>
              </a:rPr>
              <a:t>(</a:t>
            </a:r>
            <a:r>
              <a:rPr lang="en-GB" sz="2700" dirty="0" err="1">
                <a:solidFill>
                  <a:schemeClr val="accent2">
                    <a:lumMod val="75000"/>
                  </a:schemeClr>
                </a:solidFill>
              </a:rPr>
              <a:t>Alanen</a:t>
            </a:r>
            <a:r>
              <a:rPr lang="en-GB" sz="2700" dirty="0">
                <a:solidFill>
                  <a:schemeClr val="accent2">
                    <a:lumMod val="75000"/>
                  </a:schemeClr>
                </a:solidFill>
              </a:rPr>
              <a:t>)</a:t>
            </a:r>
            <a:endParaRPr lang="it-IT" dirty="0"/>
          </a:p>
        </p:txBody>
      </p:sp>
      <p:sp>
        <p:nvSpPr>
          <p:cNvPr id="3" name="Inhaltsplatzhalter 2"/>
          <p:cNvSpPr>
            <a:spLocks noGrp="1"/>
          </p:cNvSpPr>
          <p:nvPr>
            <p:ph idx="1"/>
          </p:nvPr>
        </p:nvSpPr>
        <p:spPr/>
        <p:txBody>
          <a:bodyPr>
            <a:normAutofit fontScale="85000" lnSpcReduction="20000"/>
          </a:bodyPr>
          <a:lstStyle/>
          <a:p>
            <a:pPr marL="0" indent="0" algn="ctr">
              <a:buNone/>
            </a:pPr>
            <a:r>
              <a:rPr lang="en-GB" sz="2250" b="1" dirty="0" err="1"/>
              <a:t>Principi</a:t>
            </a:r>
            <a:r>
              <a:rPr lang="en-GB" sz="2250" b="1" dirty="0"/>
              <a:t> </a:t>
            </a:r>
            <a:r>
              <a:rPr lang="en-GB" sz="2250" b="1" dirty="0" err="1"/>
              <a:t>di</a:t>
            </a:r>
            <a:r>
              <a:rPr lang="en-GB" sz="2250" b="1" dirty="0"/>
              <a:t> base</a:t>
            </a:r>
          </a:p>
          <a:p>
            <a:pPr lvl="0"/>
            <a:r>
              <a:rPr lang="it-IT" dirty="0" smtClean="0"/>
              <a:t>Aiuto immediato in situazioni di crisi</a:t>
            </a:r>
          </a:p>
          <a:p>
            <a:pPr lvl="0"/>
            <a:r>
              <a:rPr lang="it-IT" dirty="0" smtClean="0"/>
              <a:t>Aiuto adattato ai bisogni specifici del paziente e dei familiari in continua evoluzione</a:t>
            </a:r>
          </a:p>
          <a:p>
            <a:pPr lvl="0"/>
            <a:r>
              <a:rPr lang="it-IT" dirty="0" smtClean="0"/>
              <a:t>Atteggiamento psicoterapeutico in tutti i contesti di trattamento</a:t>
            </a:r>
          </a:p>
          <a:p>
            <a:pPr lvl="1"/>
            <a:r>
              <a:rPr lang="it-IT" dirty="0" smtClean="0"/>
              <a:t>uno sforzo per comprendere cosa sia successo e cosa stia succedendo al paziente e alle persone significative</a:t>
            </a:r>
          </a:p>
          <a:p>
            <a:pPr lvl="1"/>
            <a:r>
              <a:rPr lang="it-IT" dirty="0" smtClean="0"/>
              <a:t>principio denominatore comune a tutto il processo di trattamento</a:t>
            </a:r>
          </a:p>
          <a:p>
            <a:pPr lvl="0"/>
            <a:r>
              <a:rPr lang="it-IT" dirty="0" smtClean="0"/>
              <a:t>Inizialmente implementato per il trattamento delle crisi psicotiche, dopo in tutti i casi </a:t>
            </a:r>
          </a:p>
          <a:p>
            <a:endParaRPr lang="it-IT" dirty="0"/>
          </a:p>
        </p:txBody>
      </p:sp>
    </p:spTree>
    <p:extLst>
      <p:ext uri="{BB962C8B-B14F-4D97-AF65-F5344CB8AC3E}">
        <p14:creationId xmlns:p14="http://schemas.microsoft.com/office/powerpoint/2010/main" val="913897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it-IT"/>
          </a:p>
        </p:txBody>
      </p:sp>
      <p:sp>
        <p:nvSpPr>
          <p:cNvPr id="3" name="Inhaltsplatzhalter 2"/>
          <p:cNvSpPr>
            <a:spLocks noGrp="1"/>
          </p:cNvSpPr>
          <p:nvPr>
            <p:ph idx="1"/>
          </p:nvPr>
        </p:nvSpPr>
        <p:spPr>
          <a:xfrm>
            <a:off x="1485900" y="1200151"/>
            <a:ext cx="5246340" cy="3394472"/>
          </a:xfrm>
        </p:spPr>
        <p:txBody>
          <a:bodyPr/>
          <a:lstStyle/>
          <a:p>
            <a:endParaRPr lang="en-GB" dirty="0" smtClean="0"/>
          </a:p>
          <a:p>
            <a:endParaRPr lang="en-GB" dirty="0" smtClean="0"/>
          </a:p>
          <a:p>
            <a:endParaRPr lang="en-GB" dirty="0" smtClean="0"/>
          </a:p>
          <a:p>
            <a:endParaRPr lang="en-GB" dirty="0" smtClean="0"/>
          </a:p>
          <a:p>
            <a:pPr algn="r">
              <a:buNone/>
            </a:pPr>
            <a:r>
              <a:rPr lang="en-GB" sz="6000" dirty="0" err="1"/>
              <a:t>Obiettivi</a:t>
            </a:r>
            <a:r>
              <a:rPr lang="en-GB" sz="6000" dirty="0"/>
              <a:t> </a:t>
            </a:r>
            <a:endParaRPr lang="it-IT" sz="6000" dirty="0"/>
          </a:p>
        </p:txBody>
      </p:sp>
    </p:spTree>
    <p:extLst>
      <p:ext uri="{BB962C8B-B14F-4D97-AF65-F5344CB8AC3E}">
        <p14:creationId xmlns:p14="http://schemas.microsoft.com/office/powerpoint/2010/main" val="106886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1. </a:t>
            </a:r>
            <a:r>
              <a:rPr lang="en-GB" dirty="0" err="1" smtClean="0">
                <a:solidFill>
                  <a:schemeClr val="accent2"/>
                </a:solidFill>
              </a:rPr>
              <a:t>Garantire</a:t>
            </a:r>
            <a:r>
              <a:rPr lang="en-GB" dirty="0" smtClean="0">
                <a:solidFill>
                  <a:schemeClr val="accent2"/>
                </a:solidFill>
              </a:rPr>
              <a:t> </a:t>
            </a:r>
            <a:r>
              <a:rPr lang="en-GB" dirty="0" err="1" smtClean="0">
                <a:solidFill>
                  <a:schemeClr val="accent2"/>
                </a:solidFill>
              </a:rPr>
              <a:t>una</a:t>
            </a:r>
            <a:r>
              <a:rPr lang="en-GB" dirty="0" smtClean="0">
                <a:solidFill>
                  <a:schemeClr val="accent2"/>
                </a:solidFill>
              </a:rPr>
              <a:t> </a:t>
            </a:r>
            <a:r>
              <a:rPr lang="en-GB" dirty="0" err="1" smtClean="0">
                <a:solidFill>
                  <a:schemeClr val="accent2"/>
                </a:solidFill>
              </a:rPr>
              <a:t>narrazione</a:t>
            </a:r>
            <a:r>
              <a:rPr lang="en-GB" dirty="0" smtClean="0">
                <a:solidFill>
                  <a:schemeClr val="accent2"/>
                </a:solidFill>
              </a:rPr>
              <a:t> </a:t>
            </a:r>
            <a:r>
              <a:rPr lang="en-GB" dirty="0" err="1" smtClean="0">
                <a:solidFill>
                  <a:schemeClr val="accent2"/>
                </a:solidFill>
              </a:rPr>
              <a:t>congiunta</a:t>
            </a:r>
            <a:endParaRPr lang="it-IT" dirty="0">
              <a:solidFill>
                <a:schemeClr val="accent2"/>
              </a:solidFill>
            </a:endParaRPr>
          </a:p>
        </p:txBody>
      </p:sp>
      <p:sp>
        <p:nvSpPr>
          <p:cNvPr id="3" name="Inhaltsplatzhalter 2"/>
          <p:cNvSpPr>
            <a:spLocks noGrp="1"/>
          </p:cNvSpPr>
          <p:nvPr>
            <p:ph idx="1"/>
          </p:nvPr>
        </p:nvSpPr>
        <p:spPr/>
        <p:txBody>
          <a:bodyPr/>
          <a:lstStyle/>
          <a:p>
            <a:pPr>
              <a:lnSpc>
                <a:spcPct val="90000"/>
              </a:lnSpc>
              <a:buFont typeface="Wingdings" pitchFamily="2" charset="2"/>
              <a:buChar char="ü"/>
            </a:pPr>
            <a:r>
              <a:rPr lang="en-US" altLang="fi-FI" dirty="0" err="1" smtClean="0"/>
              <a:t>Tutti</a:t>
            </a:r>
            <a:r>
              <a:rPr lang="en-US" altLang="fi-FI" dirty="0" smtClean="0"/>
              <a:t> </a:t>
            </a:r>
            <a:r>
              <a:rPr lang="en-US" altLang="fi-FI" dirty="0" err="1" smtClean="0"/>
              <a:t>partecipano</a:t>
            </a:r>
            <a:r>
              <a:rPr lang="en-US" altLang="fi-FI" dirty="0" smtClean="0"/>
              <a:t> </a:t>
            </a:r>
            <a:r>
              <a:rPr lang="en-US" altLang="fi-FI" dirty="0" err="1" smtClean="0"/>
              <a:t>dall’inizio</a:t>
            </a:r>
            <a:r>
              <a:rPr lang="en-US" altLang="fi-FI" dirty="0" smtClean="0"/>
              <a:t> al meeting</a:t>
            </a:r>
          </a:p>
          <a:p>
            <a:pPr>
              <a:lnSpc>
                <a:spcPct val="90000"/>
              </a:lnSpc>
              <a:buFont typeface="Wingdings" pitchFamily="2" charset="2"/>
              <a:buChar char="ü"/>
            </a:pPr>
            <a:r>
              <a:rPr lang="en-US" altLang="fi-FI" dirty="0" err="1" smtClean="0"/>
              <a:t>Tutto</a:t>
            </a:r>
            <a:r>
              <a:rPr lang="en-US" altLang="fi-FI" dirty="0" smtClean="0"/>
              <a:t> </a:t>
            </a:r>
            <a:r>
              <a:rPr lang="en-US" altLang="fi-FI" dirty="0" err="1" smtClean="0"/>
              <a:t>cio</a:t>
            </a:r>
            <a:r>
              <a:rPr lang="en-US" altLang="fi-FI" dirty="0" smtClean="0"/>
              <a:t>’ </a:t>
            </a:r>
            <a:r>
              <a:rPr lang="en-US" altLang="fi-FI" dirty="0" err="1" smtClean="0"/>
              <a:t>che</a:t>
            </a:r>
            <a:r>
              <a:rPr lang="en-US" altLang="fi-FI" dirty="0" smtClean="0"/>
              <a:t> e’ </a:t>
            </a:r>
            <a:r>
              <a:rPr lang="en-US" altLang="fi-FI" dirty="0" err="1" smtClean="0"/>
              <a:t>associato</a:t>
            </a:r>
            <a:r>
              <a:rPr lang="en-US" altLang="fi-FI" dirty="0" smtClean="0"/>
              <a:t> con </a:t>
            </a:r>
            <a:r>
              <a:rPr lang="en-US" altLang="fi-FI" dirty="0" err="1" smtClean="0"/>
              <a:t>l’analizzare</a:t>
            </a:r>
            <a:r>
              <a:rPr lang="en-US" altLang="fi-FI" dirty="0" smtClean="0"/>
              <a:t> </a:t>
            </a:r>
            <a:r>
              <a:rPr lang="en-US" altLang="fi-FI" dirty="0" err="1" smtClean="0"/>
              <a:t>i</a:t>
            </a:r>
            <a:r>
              <a:rPr lang="en-US" altLang="fi-FI" dirty="0" smtClean="0"/>
              <a:t> </a:t>
            </a:r>
            <a:r>
              <a:rPr lang="en-US" altLang="fi-FI" dirty="0" err="1" smtClean="0"/>
              <a:t>problemi</a:t>
            </a:r>
            <a:r>
              <a:rPr lang="en-US" altLang="fi-FI" dirty="0" smtClean="0"/>
              <a:t>, </a:t>
            </a:r>
            <a:r>
              <a:rPr lang="en-US" altLang="fi-FI" dirty="0" err="1" smtClean="0"/>
              <a:t>pianificare</a:t>
            </a:r>
            <a:r>
              <a:rPr lang="en-US" altLang="fi-FI" dirty="0" smtClean="0"/>
              <a:t> </a:t>
            </a:r>
            <a:r>
              <a:rPr lang="en-US" altLang="fi-FI" dirty="0" err="1" smtClean="0"/>
              <a:t>il</a:t>
            </a:r>
            <a:r>
              <a:rPr lang="en-US" altLang="fi-FI" dirty="0" smtClean="0"/>
              <a:t> </a:t>
            </a:r>
            <a:r>
              <a:rPr lang="en-US" altLang="fi-FI" dirty="0" err="1" smtClean="0"/>
              <a:t>trattamento</a:t>
            </a:r>
            <a:r>
              <a:rPr lang="en-US" altLang="fi-FI" dirty="0" smtClean="0"/>
              <a:t> e </a:t>
            </a:r>
            <a:r>
              <a:rPr lang="en-US" altLang="fi-FI" dirty="0" err="1" smtClean="0"/>
              <a:t>prendere</a:t>
            </a:r>
            <a:r>
              <a:rPr lang="en-US" altLang="fi-FI" dirty="0" smtClean="0"/>
              <a:t> </a:t>
            </a:r>
            <a:r>
              <a:rPr lang="en-US" altLang="fi-FI" dirty="0" err="1" smtClean="0"/>
              <a:t>decisioni</a:t>
            </a:r>
            <a:r>
              <a:rPr lang="en-US" altLang="fi-FI" dirty="0" smtClean="0"/>
              <a:t> e’ </a:t>
            </a:r>
            <a:r>
              <a:rPr lang="en-US" altLang="fi-FI" dirty="0" err="1" smtClean="0"/>
              <a:t>discusso</a:t>
            </a:r>
            <a:r>
              <a:rPr lang="en-US" altLang="fi-FI" dirty="0" smtClean="0"/>
              <a:t> </a:t>
            </a:r>
            <a:r>
              <a:rPr lang="en-US" altLang="fi-FI" dirty="0" err="1" smtClean="0"/>
              <a:t>apertamente</a:t>
            </a:r>
            <a:endParaRPr lang="en-US" altLang="fi-FI" dirty="0" smtClean="0"/>
          </a:p>
          <a:p>
            <a:pPr>
              <a:lnSpc>
                <a:spcPct val="90000"/>
              </a:lnSpc>
              <a:buFont typeface="Wingdings" pitchFamily="2" charset="2"/>
              <a:buChar char="ü"/>
            </a:pPr>
            <a:r>
              <a:rPr lang="en-US" altLang="fi-FI" dirty="0" smtClean="0"/>
              <a:t> Le </a:t>
            </a:r>
            <a:r>
              <a:rPr lang="en-US" altLang="fi-FI" dirty="0" err="1" smtClean="0"/>
              <a:t>decisioni</a:t>
            </a:r>
            <a:r>
              <a:rPr lang="en-US" altLang="fi-FI" dirty="0" smtClean="0"/>
              <a:t> </a:t>
            </a:r>
            <a:r>
              <a:rPr lang="en-US" altLang="fi-FI" dirty="0" err="1" smtClean="0"/>
              <a:t>vengono</a:t>
            </a:r>
            <a:r>
              <a:rPr lang="en-US" altLang="fi-FI" dirty="0" smtClean="0"/>
              <a:t> </a:t>
            </a:r>
            <a:r>
              <a:rPr lang="en-US" altLang="fi-FI" dirty="0" err="1" smtClean="0"/>
              <a:t>prese</a:t>
            </a:r>
            <a:r>
              <a:rPr lang="en-US" altLang="fi-FI" dirty="0" smtClean="0"/>
              <a:t> </a:t>
            </a:r>
            <a:r>
              <a:rPr lang="en-US" altLang="fi-FI" dirty="0" err="1" smtClean="0"/>
              <a:t>quando</a:t>
            </a:r>
            <a:r>
              <a:rPr lang="en-US" altLang="fi-FI" dirty="0" smtClean="0"/>
              <a:t> </a:t>
            </a:r>
            <a:r>
              <a:rPr lang="en-US" altLang="fi-FI" dirty="0" err="1" smtClean="0"/>
              <a:t>tutti</a:t>
            </a:r>
            <a:r>
              <a:rPr lang="en-US" altLang="fi-FI" dirty="0" smtClean="0"/>
              <a:t> </a:t>
            </a:r>
            <a:r>
              <a:rPr lang="en-US" altLang="fi-FI" dirty="0" err="1" smtClean="0"/>
              <a:t>sono</a:t>
            </a:r>
            <a:r>
              <a:rPr lang="en-US" altLang="fi-FI" dirty="0" smtClean="0"/>
              <a:t> </a:t>
            </a:r>
            <a:r>
              <a:rPr lang="en-US" altLang="fi-FI" dirty="0" err="1" smtClean="0"/>
              <a:t>presenti</a:t>
            </a:r>
            <a:endParaRPr lang="en-US" altLang="fi-FI" dirty="0" smtClean="0"/>
          </a:p>
          <a:p>
            <a:pPr>
              <a:lnSpc>
                <a:spcPct val="90000"/>
              </a:lnSpc>
              <a:buFont typeface="Wingdings" pitchFamily="2" charset="2"/>
              <a:buChar char="ü"/>
            </a:pPr>
            <a:r>
              <a:rPr lang="en-US" altLang="fi-FI" dirty="0" smtClean="0"/>
              <a:t> Non </a:t>
            </a:r>
            <a:r>
              <a:rPr lang="en-US" altLang="fi-FI" dirty="0" err="1" smtClean="0"/>
              <a:t>ci</a:t>
            </a:r>
            <a:r>
              <a:rPr lang="en-US" altLang="fi-FI" dirty="0" smtClean="0"/>
              <a:t> </a:t>
            </a:r>
            <a:r>
              <a:rPr lang="en-US" altLang="fi-FI" dirty="0" err="1" smtClean="0"/>
              <a:t>sono</a:t>
            </a:r>
            <a:r>
              <a:rPr lang="en-US" altLang="fi-FI" dirty="0" smtClean="0"/>
              <a:t> </a:t>
            </a:r>
            <a:r>
              <a:rPr lang="en-US" altLang="fi-FI" dirty="0" err="1" smtClean="0"/>
              <a:t>piani</a:t>
            </a:r>
            <a:r>
              <a:rPr lang="en-US" altLang="fi-FI" dirty="0" smtClean="0"/>
              <a:t> </a:t>
            </a:r>
            <a:r>
              <a:rPr lang="en-US" altLang="fi-FI" dirty="0" err="1" smtClean="0"/>
              <a:t>anticipati</a:t>
            </a:r>
            <a:r>
              <a:rPr lang="en-US" altLang="fi-FI" dirty="0" smtClean="0"/>
              <a:t> per </a:t>
            </a:r>
            <a:r>
              <a:rPr lang="en-US" altLang="fi-FI" dirty="0" err="1" smtClean="0"/>
              <a:t>l’incontro</a:t>
            </a:r>
            <a:endParaRPr lang="en-US" altLang="fi-FI" dirty="0" smtClean="0"/>
          </a:p>
          <a:p>
            <a:endParaRPr lang="it-IT" dirty="0"/>
          </a:p>
        </p:txBody>
      </p:sp>
    </p:spTree>
    <p:extLst>
      <p:ext uri="{BB962C8B-B14F-4D97-AF65-F5344CB8AC3E}">
        <p14:creationId xmlns:p14="http://schemas.microsoft.com/office/powerpoint/2010/main" val="273645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2. </a:t>
            </a:r>
            <a:r>
              <a:rPr lang="en-GB" dirty="0" err="1" smtClean="0">
                <a:solidFill>
                  <a:schemeClr val="accent2"/>
                </a:solidFill>
              </a:rPr>
              <a:t>Generare</a:t>
            </a:r>
            <a:r>
              <a:rPr lang="en-GB" dirty="0" smtClean="0">
                <a:solidFill>
                  <a:schemeClr val="accent2"/>
                </a:solidFill>
              </a:rPr>
              <a:t> </a:t>
            </a:r>
            <a:r>
              <a:rPr lang="en-GB" dirty="0" err="1" smtClean="0">
                <a:solidFill>
                  <a:schemeClr val="accent2"/>
                </a:solidFill>
              </a:rPr>
              <a:t>nuove</a:t>
            </a:r>
            <a:r>
              <a:rPr lang="en-GB" dirty="0" smtClean="0">
                <a:solidFill>
                  <a:schemeClr val="accent2"/>
                </a:solidFill>
              </a:rPr>
              <a:t> parole</a:t>
            </a:r>
            <a:endParaRPr lang="it-IT" dirty="0">
              <a:solidFill>
                <a:schemeClr val="accent2"/>
              </a:solidFill>
            </a:endParaRPr>
          </a:p>
        </p:txBody>
      </p:sp>
      <p:sp>
        <p:nvSpPr>
          <p:cNvPr id="3" name="Inhaltsplatzhalter 2"/>
          <p:cNvSpPr>
            <a:spLocks noGrp="1"/>
          </p:cNvSpPr>
          <p:nvPr>
            <p:ph idx="1"/>
          </p:nvPr>
        </p:nvSpPr>
        <p:spPr/>
        <p:txBody>
          <a:bodyPr>
            <a:normAutofit/>
          </a:bodyPr>
          <a:lstStyle/>
          <a:p>
            <a:pPr>
              <a:buFont typeface="Wingdings" pitchFamily="2" charset="2"/>
              <a:buChar char="ü"/>
            </a:pPr>
            <a:r>
              <a:rPr lang="en-US" altLang="fi-FI" dirty="0" err="1" smtClean="0"/>
              <a:t>L’obiettivo</a:t>
            </a:r>
            <a:r>
              <a:rPr lang="en-US" altLang="fi-FI" dirty="0" smtClean="0"/>
              <a:t> </a:t>
            </a:r>
            <a:r>
              <a:rPr lang="en-US" altLang="fi-FI" dirty="0" err="1" smtClean="0"/>
              <a:t>primario</a:t>
            </a:r>
            <a:r>
              <a:rPr lang="en-US" altLang="fi-FI" dirty="0" smtClean="0"/>
              <a:t> </a:t>
            </a:r>
            <a:r>
              <a:rPr lang="en-US" altLang="fi-FI" dirty="0" err="1" smtClean="0"/>
              <a:t>dell’incontro</a:t>
            </a:r>
            <a:r>
              <a:rPr lang="en-US" altLang="fi-FI" dirty="0" smtClean="0"/>
              <a:t> non e’ </a:t>
            </a:r>
            <a:r>
              <a:rPr lang="en-US" altLang="fi-FI" dirty="0" err="1" smtClean="0"/>
              <a:t>mettere</a:t>
            </a:r>
            <a:r>
              <a:rPr lang="en-US" altLang="fi-FI" dirty="0" smtClean="0"/>
              <a:t> in </a:t>
            </a:r>
            <a:r>
              <a:rPr lang="en-US" altLang="fi-FI" dirty="0" err="1" smtClean="0"/>
              <a:t>atto</a:t>
            </a:r>
            <a:r>
              <a:rPr lang="en-US" altLang="fi-FI" dirty="0" smtClean="0"/>
              <a:t> un </a:t>
            </a:r>
            <a:r>
              <a:rPr lang="en-US" altLang="fi-FI" dirty="0" err="1" smtClean="0"/>
              <a:t>trattamento</a:t>
            </a:r>
            <a:r>
              <a:rPr lang="en-US" altLang="fi-FI" dirty="0" smtClean="0"/>
              <a:t> per </a:t>
            </a:r>
            <a:r>
              <a:rPr lang="en-US" altLang="fi-FI" dirty="0" err="1" smtClean="0"/>
              <a:t>cambiare</a:t>
            </a:r>
            <a:r>
              <a:rPr lang="en-US" altLang="fi-FI" dirty="0" smtClean="0"/>
              <a:t> </a:t>
            </a:r>
            <a:r>
              <a:rPr lang="en-US" altLang="fi-FI" dirty="0" err="1" smtClean="0"/>
              <a:t>il</a:t>
            </a:r>
            <a:r>
              <a:rPr lang="en-US" altLang="fi-FI" dirty="0" smtClean="0"/>
              <a:t> </a:t>
            </a:r>
            <a:r>
              <a:rPr lang="en-US" altLang="fi-FI" dirty="0" err="1" smtClean="0"/>
              <a:t>paziente</a:t>
            </a:r>
            <a:r>
              <a:rPr lang="en-US" altLang="fi-FI" dirty="0" smtClean="0"/>
              <a:t> o la </a:t>
            </a:r>
            <a:r>
              <a:rPr lang="en-US" altLang="fi-FI" dirty="0" err="1" smtClean="0"/>
              <a:t>famiglia</a:t>
            </a:r>
            <a:endParaRPr lang="en-US" altLang="fi-FI" dirty="0" smtClean="0"/>
          </a:p>
          <a:p>
            <a:pPr>
              <a:buFont typeface="Wingdings" pitchFamily="2" charset="2"/>
              <a:buChar char="ü"/>
            </a:pPr>
            <a:r>
              <a:rPr lang="en-US" altLang="fi-FI" dirty="0" smtClean="0"/>
              <a:t>Lo </a:t>
            </a:r>
            <a:r>
              <a:rPr lang="en-US" altLang="fi-FI" dirty="0" err="1" smtClean="0"/>
              <a:t>scopo</a:t>
            </a:r>
            <a:r>
              <a:rPr lang="en-US" altLang="fi-FI" dirty="0" smtClean="0"/>
              <a:t> e’ </a:t>
            </a:r>
            <a:r>
              <a:rPr lang="en-US" altLang="fi-FI" dirty="0" err="1" smtClean="0"/>
              <a:t>quello</a:t>
            </a:r>
            <a:r>
              <a:rPr lang="en-US" altLang="fi-FI" dirty="0" smtClean="0"/>
              <a:t> </a:t>
            </a:r>
            <a:r>
              <a:rPr lang="en-US" altLang="fi-FI" dirty="0" err="1" smtClean="0"/>
              <a:t>di</a:t>
            </a:r>
            <a:r>
              <a:rPr lang="en-US" altLang="fi-FI" dirty="0" smtClean="0"/>
              <a:t> </a:t>
            </a:r>
            <a:r>
              <a:rPr lang="en-US" altLang="fi-FI" dirty="0" err="1" smtClean="0"/>
              <a:t>creare</a:t>
            </a:r>
            <a:r>
              <a:rPr lang="en-US" altLang="fi-FI" dirty="0" smtClean="0"/>
              <a:t> un </a:t>
            </a:r>
            <a:r>
              <a:rPr lang="en-US" altLang="fi-FI" dirty="0" err="1" smtClean="0"/>
              <a:t>nuovo</a:t>
            </a:r>
            <a:r>
              <a:rPr lang="en-US" altLang="fi-FI" dirty="0" smtClean="0"/>
              <a:t> </a:t>
            </a:r>
            <a:r>
              <a:rPr lang="en-US" altLang="fi-FI" dirty="0" err="1" smtClean="0"/>
              <a:t>linguaggio</a:t>
            </a:r>
            <a:r>
              <a:rPr lang="en-US" altLang="fi-FI" dirty="0" smtClean="0"/>
              <a:t> per </a:t>
            </a:r>
            <a:r>
              <a:rPr lang="en-US" altLang="fi-FI" dirty="0" err="1" smtClean="0"/>
              <a:t>quelle</a:t>
            </a:r>
            <a:r>
              <a:rPr lang="en-US" altLang="fi-FI" dirty="0" smtClean="0"/>
              <a:t> </a:t>
            </a:r>
            <a:r>
              <a:rPr lang="en-US" altLang="fi-FI" dirty="0" err="1" smtClean="0"/>
              <a:t>esperienze</a:t>
            </a:r>
            <a:r>
              <a:rPr lang="en-US" altLang="fi-FI" dirty="0" smtClean="0"/>
              <a:t> </a:t>
            </a:r>
            <a:r>
              <a:rPr lang="en-US" altLang="fi-FI" dirty="0" err="1" smtClean="0"/>
              <a:t>che</a:t>
            </a:r>
            <a:r>
              <a:rPr lang="en-US" altLang="fi-FI" dirty="0" smtClean="0"/>
              <a:t> non </a:t>
            </a:r>
            <a:r>
              <a:rPr lang="en-US" altLang="fi-FI" dirty="0" err="1" smtClean="0"/>
              <a:t>hanno</a:t>
            </a:r>
            <a:r>
              <a:rPr lang="en-US" altLang="fi-FI" dirty="0" smtClean="0"/>
              <a:t> </a:t>
            </a:r>
            <a:r>
              <a:rPr lang="en-US" altLang="fi-FI" dirty="0" err="1" smtClean="0"/>
              <a:t>ancora</a:t>
            </a:r>
            <a:r>
              <a:rPr lang="en-US" altLang="fi-FI" dirty="0" smtClean="0"/>
              <a:t> </a:t>
            </a:r>
            <a:r>
              <a:rPr lang="en-US" altLang="fi-FI" dirty="0" err="1" smtClean="0"/>
              <a:t>trovato</a:t>
            </a:r>
            <a:r>
              <a:rPr lang="en-US" altLang="fi-FI" dirty="0" smtClean="0"/>
              <a:t> parole</a:t>
            </a:r>
            <a:endParaRPr lang="it-IT" dirty="0"/>
          </a:p>
        </p:txBody>
      </p:sp>
    </p:spTree>
    <p:extLst>
      <p:ext uri="{BB962C8B-B14F-4D97-AF65-F5344CB8AC3E}">
        <p14:creationId xmlns:p14="http://schemas.microsoft.com/office/powerpoint/2010/main" val="2815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3. </a:t>
            </a:r>
            <a:r>
              <a:rPr lang="en-GB" dirty="0" err="1" smtClean="0">
                <a:solidFill>
                  <a:schemeClr val="accent2"/>
                </a:solidFill>
              </a:rPr>
              <a:t>Struttura</a:t>
            </a:r>
            <a:r>
              <a:rPr lang="en-GB" dirty="0" smtClean="0">
                <a:solidFill>
                  <a:schemeClr val="accent2"/>
                </a:solidFill>
              </a:rPr>
              <a:t> </a:t>
            </a:r>
            <a:r>
              <a:rPr lang="en-GB" dirty="0" err="1" smtClean="0">
                <a:solidFill>
                  <a:schemeClr val="accent2"/>
                </a:solidFill>
              </a:rPr>
              <a:t>dipende</a:t>
            </a:r>
            <a:r>
              <a:rPr lang="en-GB" dirty="0" smtClean="0">
                <a:solidFill>
                  <a:schemeClr val="accent2"/>
                </a:solidFill>
              </a:rPr>
              <a:t> </a:t>
            </a:r>
            <a:r>
              <a:rPr lang="en-GB" dirty="0" err="1" smtClean="0">
                <a:solidFill>
                  <a:schemeClr val="accent2"/>
                </a:solidFill>
              </a:rPr>
              <a:t>dal</a:t>
            </a:r>
            <a:r>
              <a:rPr lang="en-GB" dirty="0" smtClean="0">
                <a:solidFill>
                  <a:schemeClr val="accent2"/>
                </a:solidFill>
              </a:rPr>
              <a:t> </a:t>
            </a:r>
            <a:r>
              <a:rPr lang="en-GB" dirty="0" err="1" smtClean="0">
                <a:solidFill>
                  <a:schemeClr val="accent2"/>
                </a:solidFill>
              </a:rPr>
              <a:t>contesto</a:t>
            </a:r>
            <a:endParaRPr lang="it-IT" dirty="0">
              <a:solidFill>
                <a:schemeClr val="accent2"/>
              </a:solidFill>
            </a:endParaRPr>
          </a:p>
        </p:txBody>
      </p:sp>
      <p:sp>
        <p:nvSpPr>
          <p:cNvPr id="3" name="Inhaltsplatzhalter 2"/>
          <p:cNvSpPr>
            <a:spLocks noGrp="1"/>
          </p:cNvSpPr>
          <p:nvPr>
            <p:ph idx="1"/>
          </p:nvPr>
        </p:nvSpPr>
        <p:spPr/>
        <p:txBody>
          <a:bodyPr>
            <a:normAutofit/>
          </a:bodyPr>
          <a:lstStyle/>
          <a:p>
            <a:pPr>
              <a:buFont typeface="Wingdings" pitchFamily="2" charset="2"/>
              <a:buChar char="ü"/>
            </a:pPr>
            <a:r>
              <a:rPr lang="en-US" altLang="fi-FI" dirty="0" err="1" smtClean="0"/>
              <a:t>L’incontro</a:t>
            </a:r>
            <a:r>
              <a:rPr lang="en-US" altLang="fi-FI" dirty="0" smtClean="0"/>
              <a:t> </a:t>
            </a:r>
            <a:r>
              <a:rPr lang="en-US" altLang="fi-FI" dirty="0" err="1" smtClean="0"/>
              <a:t>puo</a:t>
            </a:r>
            <a:r>
              <a:rPr lang="en-US" altLang="fi-FI" dirty="0" smtClean="0"/>
              <a:t>’ </a:t>
            </a:r>
            <a:r>
              <a:rPr lang="en-US" altLang="fi-FI" dirty="0" err="1" smtClean="0"/>
              <a:t>essere</a:t>
            </a:r>
            <a:r>
              <a:rPr lang="en-US" altLang="fi-FI" dirty="0" smtClean="0"/>
              <a:t> </a:t>
            </a:r>
            <a:r>
              <a:rPr lang="en-US" altLang="fi-FI" dirty="0" err="1" smtClean="0"/>
              <a:t>condotto</a:t>
            </a:r>
            <a:r>
              <a:rPr lang="en-US" altLang="fi-FI" dirty="0" smtClean="0"/>
              <a:t> </a:t>
            </a:r>
            <a:r>
              <a:rPr lang="en-US" altLang="fi-FI" dirty="0" err="1" smtClean="0"/>
              <a:t>da</a:t>
            </a:r>
            <a:r>
              <a:rPr lang="en-US" altLang="fi-FI" dirty="0" smtClean="0"/>
              <a:t> un </a:t>
            </a:r>
            <a:r>
              <a:rPr lang="en-US" altLang="fi-FI" dirty="0" err="1" smtClean="0"/>
              <a:t>terapeuta</a:t>
            </a:r>
            <a:r>
              <a:rPr lang="en-US" altLang="fi-FI" dirty="0" smtClean="0"/>
              <a:t> o </a:t>
            </a:r>
            <a:r>
              <a:rPr lang="en-US" altLang="fi-FI" dirty="0" err="1" smtClean="0"/>
              <a:t>dall’intero</a:t>
            </a:r>
            <a:r>
              <a:rPr lang="en-US" altLang="fi-FI" dirty="0" smtClean="0"/>
              <a:t> team</a:t>
            </a:r>
          </a:p>
          <a:p>
            <a:pPr>
              <a:buFont typeface="Wingdings" pitchFamily="2" charset="2"/>
              <a:buChar char="ü"/>
            </a:pPr>
            <a:r>
              <a:rPr lang="en-US" altLang="fi-FI" dirty="0" smtClean="0"/>
              <a:t>Il </a:t>
            </a:r>
            <a:r>
              <a:rPr lang="en-US" altLang="fi-FI" dirty="0" err="1" smtClean="0"/>
              <a:t>compito</a:t>
            </a:r>
            <a:r>
              <a:rPr lang="en-US" altLang="fi-FI" dirty="0" smtClean="0"/>
              <a:t> del </a:t>
            </a:r>
            <a:r>
              <a:rPr lang="en-US" altLang="fi-FI" dirty="0" err="1" smtClean="0"/>
              <a:t>facilitatore</a:t>
            </a:r>
            <a:r>
              <a:rPr lang="en-US" altLang="fi-FI" dirty="0" smtClean="0"/>
              <a:t> e’ </a:t>
            </a:r>
            <a:r>
              <a:rPr lang="en-US" altLang="fi-FI" dirty="0" err="1" smtClean="0"/>
              <a:t>quello</a:t>
            </a:r>
            <a:r>
              <a:rPr lang="en-US" altLang="fi-FI" dirty="0" smtClean="0"/>
              <a:t> </a:t>
            </a:r>
            <a:r>
              <a:rPr lang="en-US" altLang="fi-FI" dirty="0" err="1" smtClean="0"/>
              <a:t>di</a:t>
            </a:r>
            <a:r>
              <a:rPr lang="en-US" altLang="fi-FI" dirty="0" smtClean="0"/>
              <a:t>:</a:t>
            </a:r>
          </a:p>
          <a:p>
            <a:pPr lvl="1">
              <a:buNone/>
            </a:pPr>
            <a:r>
              <a:rPr lang="en-US" altLang="fi-FI" dirty="0" smtClean="0"/>
              <a:t> 1) </a:t>
            </a:r>
            <a:r>
              <a:rPr lang="en-US" altLang="fi-FI" dirty="0" err="1" smtClean="0"/>
              <a:t>aprire</a:t>
            </a:r>
            <a:r>
              <a:rPr lang="en-US" altLang="fi-FI" dirty="0" smtClean="0"/>
              <a:t> </a:t>
            </a:r>
            <a:r>
              <a:rPr lang="en-US" altLang="fi-FI" dirty="0" err="1" smtClean="0"/>
              <a:t>l’incontro</a:t>
            </a:r>
            <a:r>
              <a:rPr lang="en-US" altLang="fi-FI" dirty="0" smtClean="0"/>
              <a:t> con </a:t>
            </a:r>
            <a:r>
              <a:rPr lang="en-US" altLang="fi-FI" dirty="0" err="1" smtClean="0"/>
              <a:t>domande</a:t>
            </a:r>
            <a:r>
              <a:rPr lang="en-US" altLang="fi-FI" dirty="0" smtClean="0"/>
              <a:t> </a:t>
            </a:r>
            <a:r>
              <a:rPr lang="en-US" altLang="fi-FI" dirty="0" err="1" smtClean="0"/>
              <a:t>aperte</a:t>
            </a:r>
            <a:r>
              <a:rPr lang="en-US" altLang="fi-FI" dirty="0" smtClean="0"/>
              <a:t>;</a:t>
            </a:r>
          </a:p>
          <a:p>
            <a:pPr lvl="1">
              <a:buNone/>
            </a:pPr>
            <a:r>
              <a:rPr lang="en-US" altLang="fi-FI" dirty="0" smtClean="0"/>
              <a:t> 2) </a:t>
            </a:r>
            <a:r>
              <a:rPr lang="en-US" altLang="fi-FI" dirty="0" err="1" smtClean="0"/>
              <a:t>di</a:t>
            </a:r>
            <a:r>
              <a:rPr lang="en-US" altLang="fi-FI" dirty="0" smtClean="0"/>
              <a:t> </a:t>
            </a:r>
            <a:r>
              <a:rPr lang="en-US" altLang="fi-FI" dirty="0" err="1" smtClean="0"/>
              <a:t>garantire</a:t>
            </a:r>
            <a:r>
              <a:rPr lang="en-US" altLang="fi-FI" dirty="0" smtClean="0"/>
              <a:t> </a:t>
            </a:r>
            <a:r>
              <a:rPr lang="en-US" altLang="fi-FI" dirty="0" err="1" smtClean="0"/>
              <a:t>che</a:t>
            </a:r>
            <a:r>
              <a:rPr lang="en-US" altLang="fi-FI" dirty="0" smtClean="0"/>
              <a:t> </a:t>
            </a:r>
            <a:r>
              <a:rPr lang="en-US" altLang="fi-FI" dirty="0" err="1" smtClean="0"/>
              <a:t>tutte</a:t>
            </a:r>
            <a:r>
              <a:rPr lang="en-US" altLang="fi-FI" dirty="0" smtClean="0"/>
              <a:t> le </a:t>
            </a:r>
            <a:r>
              <a:rPr lang="en-US" altLang="fi-FI" dirty="0" err="1" smtClean="0"/>
              <a:t>voci</a:t>
            </a:r>
            <a:r>
              <a:rPr lang="en-US" altLang="fi-FI" dirty="0" smtClean="0"/>
              <a:t> </a:t>
            </a:r>
            <a:r>
              <a:rPr lang="en-US" altLang="fi-FI" dirty="0" err="1" smtClean="0"/>
              <a:t>siano</a:t>
            </a:r>
            <a:r>
              <a:rPr lang="en-US" altLang="fi-FI" dirty="0" smtClean="0"/>
              <a:t> </a:t>
            </a:r>
            <a:r>
              <a:rPr lang="en-US" altLang="fi-FI" dirty="0" err="1" smtClean="0"/>
              <a:t>ascoltate</a:t>
            </a:r>
            <a:r>
              <a:rPr lang="en-US" altLang="fi-FI" dirty="0" smtClean="0"/>
              <a:t>;</a:t>
            </a:r>
          </a:p>
          <a:p>
            <a:pPr lvl="1">
              <a:buNone/>
            </a:pPr>
            <a:r>
              <a:rPr lang="en-US" altLang="fi-FI" dirty="0" smtClean="0"/>
              <a:t> 3) </a:t>
            </a:r>
            <a:r>
              <a:rPr lang="en-US" altLang="fi-FI" dirty="0" err="1" smtClean="0"/>
              <a:t>di</a:t>
            </a:r>
            <a:r>
              <a:rPr lang="en-US" altLang="fi-FI" dirty="0" smtClean="0"/>
              <a:t> </a:t>
            </a:r>
            <a:r>
              <a:rPr lang="en-US" altLang="fi-FI" dirty="0" err="1" smtClean="0"/>
              <a:t>creare</a:t>
            </a:r>
            <a:r>
              <a:rPr lang="en-US" altLang="fi-FI" dirty="0" smtClean="0"/>
              <a:t> </a:t>
            </a:r>
            <a:r>
              <a:rPr lang="en-US" altLang="fi-FI" dirty="0" err="1" smtClean="0"/>
              <a:t>uno</a:t>
            </a:r>
            <a:r>
              <a:rPr lang="en-US" altLang="fi-FI" dirty="0" smtClean="0"/>
              <a:t> </a:t>
            </a:r>
            <a:r>
              <a:rPr lang="en-US" altLang="fi-FI" dirty="0" err="1" smtClean="0"/>
              <a:t>spazio</a:t>
            </a:r>
            <a:r>
              <a:rPr lang="en-US" altLang="fi-FI" dirty="0" smtClean="0"/>
              <a:t> per </a:t>
            </a:r>
            <a:r>
              <a:rPr lang="en-US" altLang="fi-FI" dirty="0" err="1" smtClean="0"/>
              <a:t>il</a:t>
            </a:r>
            <a:r>
              <a:rPr lang="en-US" altLang="fi-FI" dirty="0" smtClean="0"/>
              <a:t> </a:t>
            </a:r>
            <a:r>
              <a:rPr lang="en-US" altLang="fi-FI" dirty="0" err="1" smtClean="0"/>
              <a:t>confronto</a:t>
            </a:r>
            <a:r>
              <a:rPr lang="en-US" altLang="fi-FI" dirty="0" smtClean="0"/>
              <a:t> </a:t>
            </a:r>
            <a:r>
              <a:rPr lang="en-US" altLang="fi-FI" dirty="0" err="1" smtClean="0"/>
              <a:t>tra</a:t>
            </a:r>
            <a:r>
              <a:rPr lang="en-US" altLang="fi-FI" dirty="0" smtClean="0"/>
              <a:t> </a:t>
            </a:r>
            <a:r>
              <a:rPr lang="en-US" altLang="fi-FI" dirty="0" err="1" smtClean="0"/>
              <a:t>professionisti</a:t>
            </a:r>
            <a:endParaRPr lang="en-US" altLang="fi-FI" dirty="0" smtClean="0"/>
          </a:p>
          <a:p>
            <a:pPr lvl="1">
              <a:buNone/>
            </a:pPr>
            <a:r>
              <a:rPr lang="en-US" altLang="fi-FI" dirty="0" smtClean="0"/>
              <a:t> 4) </a:t>
            </a:r>
            <a:r>
              <a:rPr lang="en-US" altLang="fi-FI" dirty="0" err="1" smtClean="0"/>
              <a:t>di</a:t>
            </a:r>
            <a:r>
              <a:rPr lang="en-US" altLang="fi-FI" dirty="0" smtClean="0"/>
              <a:t> </a:t>
            </a:r>
            <a:r>
              <a:rPr lang="en-US" altLang="fi-FI" dirty="0" err="1" smtClean="0"/>
              <a:t>concludere</a:t>
            </a:r>
            <a:r>
              <a:rPr lang="en-US" altLang="fi-FI" dirty="0" smtClean="0"/>
              <a:t> </a:t>
            </a:r>
            <a:r>
              <a:rPr lang="en-US" altLang="fi-FI" dirty="0" err="1" smtClean="0"/>
              <a:t>l’incontro</a:t>
            </a:r>
            <a:r>
              <a:rPr lang="en-US" altLang="fi-FI" dirty="0" smtClean="0"/>
              <a:t> </a:t>
            </a:r>
          </a:p>
          <a:p>
            <a:endParaRPr lang="it-IT" dirty="0"/>
          </a:p>
        </p:txBody>
      </p:sp>
    </p:spTree>
    <p:extLst>
      <p:ext uri="{BB962C8B-B14F-4D97-AF65-F5344CB8AC3E}">
        <p14:creationId xmlns:p14="http://schemas.microsoft.com/office/powerpoint/2010/main" val="2904872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3658" y="0"/>
            <a:ext cx="6172200" cy="857250"/>
          </a:xfrm>
        </p:spPr>
        <p:txBody>
          <a:bodyPr/>
          <a:lstStyle/>
          <a:p>
            <a:r>
              <a:rPr lang="en-GB" dirty="0" smtClean="0"/>
              <a:t>4. </a:t>
            </a:r>
            <a:r>
              <a:rPr lang="en-GB" dirty="0" err="1" smtClean="0">
                <a:solidFill>
                  <a:schemeClr val="accent2"/>
                </a:solidFill>
              </a:rPr>
              <a:t>Diventare</a:t>
            </a:r>
            <a:r>
              <a:rPr lang="en-GB" dirty="0" smtClean="0">
                <a:solidFill>
                  <a:schemeClr val="accent2"/>
                </a:solidFill>
              </a:rPr>
              <a:t> </a:t>
            </a:r>
            <a:r>
              <a:rPr lang="en-GB" dirty="0" err="1" smtClean="0">
                <a:solidFill>
                  <a:schemeClr val="accent2"/>
                </a:solidFill>
              </a:rPr>
              <a:t>trasparenti</a:t>
            </a:r>
            <a:endParaRPr lang="it-IT" dirty="0">
              <a:solidFill>
                <a:schemeClr val="accent2"/>
              </a:solidFill>
            </a:endParaRPr>
          </a:p>
        </p:txBody>
      </p:sp>
      <p:sp>
        <p:nvSpPr>
          <p:cNvPr id="3" name="Inhaltsplatzhalter 2"/>
          <p:cNvSpPr>
            <a:spLocks noGrp="1"/>
          </p:cNvSpPr>
          <p:nvPr>
            <p:ph idx="1"/>
          </p:nvPr>
        </p:nvSpPr>
        <p:spPr>
          <a:xfrm>
            <a:off x="1331640" y="951570"/>
            <a:ext cx="6426714" cy="3888432"/>
          </a:xfrm>
        </p:spPr>
        <p:txBody>
          <a:bodyPr>
            <a:normAutofit fontScale="85000" lnSpcReduction="20000"/>
          </a:bodyPr>
          <a:lstStyle/>
          <a:p>
            <a:pPr>
              <a:lnSpc>
                <a:spcPct val="80000"/>
              </a:lnSpc>
              <a:buFont typeface="Wingdings" pitchFamily="2" charset="2"/>
              <a:buChar char="ü"/>
            </a:pPr>
            <a:r>
              <a:rPr lang="en-US" altLang="fi-FI" dirty="0" err="1" smtClean="0"/>
              <a:t>Gli</a:t>
            </a:r>
            <a:r>
              <a:rPr lang="en-US" altLang="fi-FI" dirty="0" smtClean="0"/>
              <a:t> </a:t>
            </a:r>
            <a:r>
              <a:rPr lang="en-US" altLang="fi-FI" dirty="0" err="1" smtClean="0"/>
              <a:t>operatori</a:t>
            </a:r>
            <a:r>
              <a:rPr lang="en-US" altLang="fi-FI" dirty="0" smtClean="0"/>
              <a:t> </a:t>
            </a:r>
            <a:r>
              <a:rPr lang="en-US" altLang="fi-FI" dirty="0" err="1" smtClean="0"/>
              <a:t>discutono</a:t>
            </a:r>
            <a:r>
              <a:rPr lang="en-US" altLang="fi-FI" dirty="0" smtClean="0"/>
              <a:t> </a:t>
            </a:r>
            <a:r>
              <a:rPr lang="en-US" altLang="fi-FI" dirty="0" err="1" smtClean="0"/>
              <a:t>apertamente</a:t>
            </a:r>
            <a:r>
              <a:rPr lang="en-US" altLang="fi-FI" dirty="0" smtClean="0"/>
              <a:t> </a:t>
            </a:r>
            <a:r>
              <a:rPr lang="en-US" altLang="fi-FI" dirty="0" err="1" smtClean="0"/>
              <a:t>delle</a:t>
            </a:r>
            <a:r>
              <a:rPr lang="en-US" altLang="fi-FI" dirty="0" smtClean="0"/>
              <a:t> </a:t>
            </a:r>
            <a:r>
              <a:rPr lang="en-US" altLang="fi-FI" dirty="0" err="1" smtClean="0"/>
              <a:t>loro</a:t>
            </a:r>
            <a:r>
              <a:rPr lang="en-US" altLang="fi-FI" dirty="0" smtClean="0"/>
              <a:t> </a:t>
            </a:r>
            <a:r>
              <a:rPr lang="en-US" altLang="fi-FI" dirty="0" err="1" smtClean="0"/>
              <a:t>osservazioni</a:t>
            </a:r>
            <a:r>
              <a:rPr lang="en-US" altLang="fi-FI" dirty="0" smtClean="0"/>
              <a:t> in </a:t>
            </a:r>
            <a:r>
              <a:rPr lang="en-US" altLang="fi-FI" dirty="0" err="1" smtClean="0"/>
              <a:t>presenza</a:t>
            </a:r>
            <a:r>
              <a:rPr lang="en-US" altLang="fi-FI" dirty="0" smtClean="0"/>
              <a:t> </a:t>
            </a:r>
            <a:r>
              <a:rPr lang="en-US" altLang="fi-FI" dirty="0" err="1" smtClean="0"/>
              <a:t>della</a:t>
            </a:r>
            <a:r>
              <a:rPr lang="en-US" altLang="fi-FI" dirty="0" smtClean="0"/>
              <a:t> persona e </a:t>
            </a:r>
            <a:r>
              <a:rPr lang="en-US" altLang="fi-FI" dirty="0" err="1" smtClean="0"/>
              <a:t>della</a:t>
            </a:r>
            <a:r>
              <a:rPr lang="en-US" altLang="fi-FI" dirty="0" smtClean="0"/>
              <a:t> </a:t>
            </a:r>
            <a:r>
              <a:rPr lang="en-US" altLang="fi-FI" dirty="0" err="1" smtClean="0"/>
              <a:t>sua</a:t>
            </a:r>
            <a:r>
              <a:rPr lang="en-US" altLang="fi-FI" dirty="0" smtClean="0"/>
              <a:t> </a:t>
            </a:r>
            <a:r>
              <a:rPr lang="en-US" altLang="fi-FI" dirty="0" err="1" smtClean="0"/>
              <a:t>rete</a:t>
            </a:r>
            <a:r>
              <a:rPr lang="en-US" altLang="fi-FI" dirty="0" smtClean="0"/>
              <a:t> </a:t>
            </a:r>
            <a:r>
              <a:rPr lang="en-US" altLang="fi-FI" dirty="0" err="1" smtClean="0"/>
              <a:t>sociale</a:t>
            </a:r>
            <a:endParaRPr lang="en-US" altLang="fi-FI" dirty="0" smtClean="0"/>
          </a:p>
          <a:p>
            <a:pPr>
              <a:lnSpc>
                <a:spcPct val="80000"/>
              </a:lnSpc>
              <a:buNone/>
            </a:pPr>
            <a:endParaRPr lang="en-US" altLang="fi-FI" dirty="0" smtClean="0"/>
          </a:p>
          <a:p>
            <a:pPr>
              <a:lnSpc>
                <a:spcPct val="80000"/>
              </a:lnSpc>
              <a:buFont typeface="Wingdings" pitchFamily="2" charset="2"/>
              <a:buChar char="ü"/>
            </a:pPr>
            <a:r>
              <a:rPr lang="en-US" altLang="fi-FI" dirty="0" smtClean="0"/>
              <a:t>Non </a:t>
            </a:r>
            <a:r>
              <a:rPr lang="en-US" altLang="fi-FI" dirty="0" err="1" smtClean="0"/>
              <a:t>sempre</a:t>
            </a:r>
            <a:r>
              <a:rPr lang="en-US" altLang="fi-FI" dirty="0" smtClean="0"/>
              <a:t> </a:t>
            </a:r>
            <a:r>
              <a:rPr lang="en-US" altLang="fi-FI" dirty="0" err="1" smtClean="0"/>
              <a:t>c’e</a:t>
            </a:r>
            <a:r>
              <a:rPr lang="en-US" altLang="fi-FI" dirty="0" smtClean="0"/>
              <a:t>’ </a:t>
            </a:r>
            <a:r>
              <a:rPr lang="en-US" altLang="fi-FI" dirty="0" err="1" smtClean="0"/>
              <a:t>uno</a:t>
            </a:r>
            <a:r>
              <a:rPr lang="en-US" altLang="fi-FI" dirty="0" smtClean="0"/>
              <a:t> </a:t>
            </a:r>
            <a:r>
              <a:rPr lang="en-US" altLang="fi-FI" dirty="0" err="1" smtClean="0"/>
              <a:t>specifico</a:t>
            </a:r>
            <a:r>
              <a:rPr lang="en-US" altLang="fi-FI" dirty="0" smtClean="0"/>
              <a:t> team </a:t>
            </a:r>
            <a:r>
              <a:rPr lang="en-US" altLang="fi-FI" dirty="0" err="1" smtClean="0"/>
              <a:t>riflessivo</a:t>
            </a:r>
            <a:r>
              <a:rPr lang="en-US" altLang="fi-FI" dirty="0" smtClean="0"/>
              <a:t>, ma </a:t>
            </a:r>
            <a:r>
              <a:rPr lang="en-US" altLang="fi-FI" b="1" dirty="0" smtClean="0"/>
              <a:t>la conversazione </a:t>
            </a:r>
            <a:r>
              <a:rPr lang="en-US" altLang="fi-FI" b="1" dirty="0" err="1" smtClean="0"/>
              <a:t>riflessiva</a:t>
            </a:r>
            <a:r>
              <a:rPr lang="en-US" altLang="fi-FI" b="1" dirty="0" smtClean="0"/>
              <a:t> </a:t>
            </a:r>
            <a:r>
              <a:rPr lang="en-US" altLang="fi-FI" dirty="0" err="1" smtClean="0"/>
              <a:t>avviene</a:t>
            </a:r>
            <a:r>
              <a:rPr lang="en-US" altLang="fi-FI" dirty="0" smtClean="0"/>
              <a:t> </a:t>
            </a:r>
            <a:r>
              <a:rPr lang="en-US" altLang="fi-FI" dirty="0" err="1" smtClean="0"/>
              <a:t>cambiando</a:t>
            </a:r>
            <a:r>
              <a:rPr lang="en-US" altLang="fi-FI" dirty="0" smtClean="0"/>
              <a:t> </a:t>
            </a:r>
            <a:r>
              <a:rPr lang="en-US" altLang="fi-FI" dirty="0" err="1" smtClean="0"/>
              <a:t>posizione</a:t>
            </a:r>
            <a:r>
              <a:rPr lang="en-US" altLang="fi-FI" dirty="0" smtClean="0"/>
              <a:t>- </a:t>
            </a:r>
            <a:r>
              <a:rPr lang="en-US" altLang="fi-FI" dirty="0" err="1" smtClean="0"/>
              <a:t>dall’intervistare</a:t>
            </a:r>
            <a:r>
              <a:rPr lang="en-US" altLang="fi-FI" dirty="0" smtClean="0"/>
              <a:t> </a:t>
            </a:r>
            <a:r>
              <a:rPr lang="en-US" altLang="fi-FI" dirty="0" err="1" smtClean="0"/>
              <a:t>all’avere</a:t>
            </a:r>
            <a:r>
              <a:rPr lang="en-US" altLang="fi-FI" dirty="0" smtClean="0"/>
              <a:t> un </a:t>
            </a:r>
            <a:r>
              <a:rPr lang="en-US" altLang="fi-FI" dirty="0" err="1" smtClean="0"/>
              <a:t>dialogo</a:t>
            </a:r>
            <a:r>
              <a:rPr lang="en-US" altLang="fi-FI" dirty="0" smtClean="0"/>
              <a:t>:</a:t>
            </a:r>
          </a:p>
          <a:p>
            <a:pPr>
              <a:lnSpc>
                <a:spcPct val="80000"/>
              </a:lnSpc>
              <a:buFont typeface="Wingdings" pitchFamily="2" charset="2"/>
              <a:buChar char="ü"/>
            </a:pPr>
            <a:endParaRPr lang="en-US" altLang="fi-FI" dirty="0" smtClean="0"/>
          </a:p>
          <a:p>
            <a:pPr lvl="1">
              <a:lnSpc>
                <a:spcPct val="80000"/>
              </a:lnSpc>
              <a:buFont typeface="Wingdings" pitchFamily="2" charset="2"/>
              <a:buChar char="ü"/>
            </a:pPr>
            <a:r>
              <a:rPr lang="en-US" altLang="fi-FI" dirty="0" err="1" smtClean="0"/>
              <a:t>guardare</a:t>
            </a:r>
            <a:r>
              <a:rPr lang="en-US" altLang="fi-FI" dirty="0" smtClean="0"/>
              <a:t> </a:t>
            </a:r>
            <a:r>
              <a:rPr lang="en-US" altLang="fi-FI" dirty="0" err="1" smtClean="0"/>
              <a:t>i</a:t>
            </a:r>
            <a:r>
              <a:rPr lang="en-US" altLang="fi-FI" dirty="0" smtClean="0"/>
              <a:t> </a:t>
            </a:r>
            <a:r>
              <a:rPr lang="en-US" altLang="fi-FI" dirty="0" err="1" smtClean="0"/>
              <a:t>colleghi</a:t>
            </a:r>
            <a:r>
              <a:rPr lang="en-US" altLang="fi-FI" dirty="0" smtClean="0"/>
              <a:t> – non </a:t>
            </a:r>
            <a:r>
              <a:rPr lang="en-US" altLang="fi-FI" dirty="0" err="1" smtClean="0"/>
              <a:t>il</a:t>
            </a:r>
            <a:r>
              <a:rPr lang="en-US" altLang="fi-FI" dirty="0" smtClean="0"/>
              <a:t> </a:t>
            </a:r>
            <a:r>
              <a:rPr lang="en-US" altLang="fi-FI" dirty="0" err="1" smtClean="0"/>
              <a:t>paziente</a:t>
            </a:r>
            <a:endParaRPr lang="en-US" altLang="fi-FI" dirty="0" smtClean="0"/>
          </a:p>
          <a:p>
            <a:pPr lvl="1">
              <a:lnSpc>
                <a:spcPct val="80000"/>
              </a:lnSpc>
              <a:buFont typeface="Wingdings" pitchFamily="2" charset="2"/>
              <a:buChar char="ü"/>
            </a:pPr>
            <a:r>
              <a:rPr lang="en-US" altLang="fi-FI" dirty="0" err="1" smtClean="0"/>
              <a:t>commenti</a:t>
            </a:r>
            <a:r>
              <a:rPr lang="en-US" altLang="fi-FI" dirty="0" smtClean="0"/>
              <a:t> </a:t>
            </a:r>
            <a:r>
              <a:rPr lang="en-US" altLang="fi-FI" dirty="0" err="1" smtClean="0"/>
              <a:t>positivi</a:t>
            </a:r>
            <a:r>
              <a:rPr lang="en-US" altLang="fi-FI" dirty="0" smtClean="0"/>
              <a:t> e </a:t>
            </a:r>
            <a:r>
              <a:rPr lang="en-US" altLang="fi-FI" dirty="0" err="1" smtClean="0"/>
              <a:t>orientati</a:t>
            </a:r>
            <a:r>
              <a:rPr lang="en-US" altLang="fi-FI" dirty="0" smtClean="0"/>
              <a:t> </a:t>
            </a:r>
            <a:r>
              <a:rPr lang="en-US" altLang="fi-FI" dirty="0" err="1" smtClean="0"/>
              <a:t>alle</a:t>
            </a:r>
            <a:r>
              <a:rPr lang="en-US" altLang="fi-FI" dirty="0" smtClean="0"/>
              <a:t> </a:t>
            </a:r>
            <a:r>
              <a:rPr lang="en-US" altLang="fi-FI" dirty="0" err="1" smtClean="0"/>
              <a:t>risorse</a:t>
            </a:r>
            <a:endParaRPr lang="en-US" altLang="fi-FI" dirty="0" smtClean="0"/>
          </a:p>
          <a:p>
            <a:pPr lvl="1">
              <a:lnSpc>
                <a:spcPct val="80000"/>
              </a:lnSpc>
              <a:buFont typeface="Wingdings" pitchFamily="2" charset="2"/>
              <a:buChar char="ü"/>
            </a:pPr>
            <a:r>
              <a:rPr lang="en-US" altLang="fi-FI" dirty="0" smtClean="0"/>
              <a:t>in forma </a:t>
            </a:r>
            <a:r>
              <a:rPr lang="en-US" altLang="fi-FI" dirty="0" err="1" smtClean="0"/>
              <a:t>interrogativa</a:t>
            </a:r>
            <a:r>
              <a:rPr lang="en-US" altLang="fi-FI" dirty="0" smtClean="0"/>
              <a:t> – “Mi </a:t>
            </a:r>
            <a:r>
              <a:rPr lang="en-US" altLang="fi-FI" dirty="0" err="1" smtClean="0"/>
              <a:t>chiedevo</a:t>
            </a:r>
            <a:r>
              <a:rPr lang="en-US" altLang="fi-FI" dirty="0" smtClean="0"/>
              <a:t> se…”</a:t>
            </a:r>
          </a:p>
          <a:p>
            <a:pPr lvl="1">
              <a:lnSpc>
                <a:spcPct val="80000"/>
              </a:lnSpc>
              <a:buFont typeface="Wingdings" pitchFamily="2" charset="2"/>
              <a:buChar char="ü"/>
            </a:pPr>
            <a:r>
              <a:rPr lang="en-US" altLang="fi-FI" dirty="0" err="1" smtClean="0"/>
              <a:t>Alla</a:t>
            </a:r>
            <a:r>
              <a:rPr lang="en-US" altLang="fi-FI" dirty="0" smtClean="0"/>
              <a:t> fine </a:t>
            </a:r>
            <a:r>
              <a:rPr lang="en-US" altLang="fi-FI" dirty="0" err="1" smtClean="0"/>
              <a:t>chiedere</a:t>
            </a:r>
            <a:r>
              <a:rPr lang="en-US" altLang="fi-FI" dirty="0" smtClean="0"/>
              <a:t> </a:t>
            </a:r>
            <a:r>
              <a:rPr lang="en-US" altLang="fi-FI" dirty="0" err="1" smtClean="0"/>
              <a:t>i</a:t>
            </a:r>
            <a:r>
              <a:rPr lang="en-US" altLang="fi-FI" dirty="0" smtClean="0"/>
              <a:t> </a:t>
            </a:r>
            <a:r>
              <a:rPr lang="en-US" altLang="fi-FI" dirty="0" err="1" smtClean="0"/>
              <a:t>commenti</a:t>
            </a:r>
            <a:r>
              <a:rPr lang="en-US" altLang="fi-FI" dirty="0" smtClean="0"/>
              <a:t> </a:t>
            </a:r>
            <a:r>
              <a:rPr lang="en-US" altLang="fi-FI" dirty="0" err="1" smtClean="0"/>
              <a:t>dei</a:t>
            </a:r>
            <a:r>
              <a:rPr lang="en-US" altLang="fi-FI" dirty="0" smtClean="0"/>
              <a:t> </a:t>
            </a:r>
            <a:r>
              <a:rPr lang="en-US" altLang="fi-FI" dirty="0" err="1" smtClean="0"/>
              <a:t>clienti</a:t>
            </a:r>
            <a:endParaRPr lang="en-US" altLang="fi-FI" dirty="0" smtClean="0"/>
          </a:p>
          <a:p>
            <a:pPr>
              <a:lnSpc>
                <a:spcPct val="80000"/>
              </a:lnSpc>
              <a:buFont typeface="Wingdings" pitchFamily="2" charset="2"/>
              <a:buChar char="ü"/>
            </a:pPr>
            <a:endParaRPr lang="en-US" altLang="fi-FI" dirty="0" smtClean="0"/>
          </a:p>
          <a:p>
            <a:pPr>
              <a:lnSpc>
                <a:spcPct val="80000"/>
              </a:lnSpc>
              <a:buFont typeface="Wingdings" pitchFamily="2" charset="2"/>
              <a:buChar char="ü"/>
            </a:pPr>
            <a:r>
              <a:rPr lang="en-US" altLang="fi-FI" dirty="0" smtClean="0"/>
              <a:t>Le </a:t>
            </a:r>
            <a:r>
              <a:rPr lang="en-US" altLang="fi-FI" dirty="0" err="1" smtClean="0"/>
              <a:t>riflessioni</a:t>
            </a:r>
            <a:r>
              <a:rPr lang="en-US" altLang="fi-FI" dirty="0" smtClean="0"/>
              <a:t> </a:t>
            </a:r>
            <a:r>
              <a:rPr lang="en-US" altLang="fi-FI" dirty="0" err="1" smtClean="0"/>
              <a:t>servono</a:t>
            </a:r>
            <a:r>
              <a:rPr lang="en-US" altLang="fi-FI" dirty="0" smtClean="0"/>
              <a:t> a </a:t>
            </a:r>
            <a:r>
              <a:rPr lang="en-US" altLang="fi-FI" dirty="0" err="1" smtClean="0"/>
              <a:t>comprendere</a:t>
            </a:r>
            <a:r>
              <a:rPr lang="en-US" altLang="fi-FI" dirty="0" smtClean="0"/>
              <a:t> </a:t>
            </a:r>
            <a:r>
              <a:rPr lang="en-US" altLang="fi-FI" dirty="0" err="1" smtClean="0"/>
              <a:t>meglio</a:t>
            </a:r>
            <a:r>
              <a:rPr lang="en-US" altLang="fi-FI" dirty="0" smtClean="0"/>
              <a:t>- non </a:t>
            </a:r>
            <a:r>
              <a:rPr lang="en-US" altLang="fi-FI" dirty="0" err="1" smtClean="0"/>
              <a:t>rappresentano</a:t>
            </a:r>
            <a:r>
              <a:rPr lang="en-US" altLang="fi-FI" dirty="0" smtClean="0"/>
              <a:t> in se’ </a:t>
            </a:r>
            <a:r>
              <a:rPr lang="en-US" altLang="fi-FI" dirty="0" err="1" smtClean="0"/>
              <a:t>l’intervento</a:t>
            </a:r>
            <a:r>
              <a:rPr lang="en-US" altLang="fi-FI" dirty="0" smtClean="0"/>
              <a:t> </a:t>
            </a:r>
            <a:r>
              <a:rPr lang="en-US" altLang="fi-FI" dirty="0" err="1" smtClean="0"/>
              <a:t>terapeutico</a:t>
            </a:r>
            <a:endParaRPr lang="en-US" altLang="fi-FI" dirty="0" smtClean="0"/>
          </a:p>
          <a:p>
            <a:pPr>
              <a:lnSpc>
                <a:spcPct val="80000"/>
              </a:lnSpc>
              <a:buFontTx/>
              <a:buChar char="-"/>
            </a:pPr>
            <a:endParaRPr lang="en-US" altLang="fi-FI" dirty="0" smtClean="0"/>
          </a:p>
        </p:txBody>
      </p:sp>
    </p:spTree>
    <p:extLst>
      <p:ext uri="{BB962C8B-B14F-4D97-AF65-F5344CB8AC3E}">
        <p14:creationId xmlns:p14="http://schemas.microsoft.com/office/powerpoint/2010/main" val="93328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solidFill>
                  <a:schemeClr val="accent2"/>
                </a:solidFill>
              </a:rPr>
              <a:t>…</a:t>
            </a:r>
            <a:r>
              <a:rPr lang="en-GB" dirty="0" err="1" smtClean="0">
                <a:solidFill>
                  <a:schemeClr val="accent2"/>
                </a:solidFill>
              </a:rPr>
              <a:t>Sintonizzazione</a:t>
            </a:r>
            <a:r>
              <a:rPr lang="en-GB" dirty="0" smtClean="0">
                <a:solidFill>
                  <a:schemeClr val="accent2"/>
                </a:solidFill>
              </a:rPr>
              <a:t> </a:t>
            </a:r>
            <a:r>
              <a:rPr lang="en-GB" dirty="0" err="1" smtClean="0">
                <a:solidFill>
                  <a:schemeClr val="accent2"/>
                </a:solidFill>
              </a:rPr>
              <a:t>ritmica</a:t>
            </a:r>
            <a:endParaRPr lang="it-IT" dirty="0">
              <a:solidFill>
                <a:schemeClr val="accent2"/>
              </a:solidFill>
            </a:endParaRPr>
          </a:p>
        </p:txBody>
      </p:sp>
      <p:sp>
        <p:nvSpPr>
          <p:cNvPr id="3" name="Inhaltsplatzhalter 2"/>
          <p:cNvSpPr>
            <a:spLocks noGrp="1"/>
          </p:cNvSpPr>
          <p:nvPr>
            <p:ph idx="1"/>
          </p:nvPr>
        </p:nvSpPr>
        <p:spPr/>
        <p:txBody>
          <a:bodyPr>
            <a:normAutofit lnSpcReduction="10000"/>
          </a:bodyPr>
          <a:lstStyle/>
          <a:p>
            <a:r>
              <a:rPr lang="fi-FI" altLang="fi-FI" dirty="0" smtClean="0"/>
              <a:t>Dimensione implicita- direttamente ”da mente a mente” o da ”corpo a corpo”</a:t>
            </a:r>
          </a:p>
          <a:p>
            <a:r>
              <a:rPr lang="en-US" altLang="fi-FI" dirty="0" err="1" smtClean="0"/>
              <a:t>Nel</a:t>
            </a:r>
            <a:r>
              <a:rPr lang="en-US" altLang="fi-FI" dirty="0" smtClean="0"/>
              <a:t> </a:t>
            </a:r>
            <a:r>
              <a:rPr lang="en-US" altLang="fi-FI" dirty="0" err="1" smtClean="0"/>
              <a:t>complesso</a:t>
            </a:r>
            <a:r>
              <a:rPr lang="en-US" altLang="fi-FI" dirty="0" smtClean="0"/>
              <a:t>, </a:t>
            </a:r>
            <a:r>
              <a:rPr lang="en-US" altLang="fi-FI" dirty="0" err="1" smtClean="0"/>
              <a:t>i</a:t>
            </a:r>
            <a:r>
              <a:rPr lang="en-US" altLang="fi-FI" dirty="0" smtClean="0"/>
              <a:t> </a:t>
            </a:r>
            <a:r>
              <a:rPr lang="en-US" altLang="fi-FI" dirty="0" err="1" smtClean="0"/>
              <a:t>pazienti</a:t>
            </a:r>
            <a:r>
              <a:rPr lang="en-US" altLang="fi-FI" dirty="0" smtClean="0"/>
              <a:t> </a:t>
            </a:r>
            <a:r>
              <a:rPr lang="en-US" altLang="fi-FI" dirty="0" err="1" smtClean="0"/>
              <a:t>rispondono</a:t>
            </a:r>
            <a:r>
              <a:rPr lang="en-US" altLang="fi-FI" dirty="0" smtClean="0"/>
              <a:t> </a:t>
            </a:r>
            <a:r>
              <a:rPr lang="en-US" altLang="fi-FI" dirty="0" err="1" smtClean="0"/>
              <a:t>piu</a:t>
            </a:r>
            <a:r>
              <a:rPr lang="en-US" altLang="fi-FI" dirty="0" smtClean="0"/>
              <a:t>’ al </a:t>
            </a:r>
            <a:r>
              <a:rPr lang="en-US" altLang="fi-FI" i="1" dirty="0" smtClean="0"/>
              <a:t>come</a:t>
            </a:r>
            <a:r>
              <a:rPr lang="en-US" altLang="fi-FI" dirty="0" smtClean="0"/>
              <a:t> </a:t>
            </a:r>
            <a:r>
              <a:rPr lang="en-US" altLang="fi-FI" dirty="0" err="1" smtClean="0"/>
              <a:t>il</a:t>
            </a:r>
            <a:r>
              <a:rPr lang="en-US" altLang="fi-FI" dirty="0" smtClean="0"/>
              <a:t> </a:t>
            </a:r>
            <a:r>
              <a:rPr lang="en-US" altLang="fi-FI" dirty="0" err="1" smtClean="0"/>
              <a:t>terapeuta</a:t>
            </a:r>
            <a:r>
              <a:rPr lang="en-US" altLang="fi-FI" dirty="0" smtClean="0"/>
              <a:t> </a:t>
            </a:r>
            <a:r>
              <a:rPr lang="en-US" altLang="fi-FI" dirty="0" err="1" smtClean="0"/>
              <a:t>si</a:t>
            </a:r>
            <a:r>
              <a:rPr lang="en-US" altLang="fi-FI" dirty="0" smtClean="0"/>
              <a:t> </a:t>
            </a:r>
            <a:r>
              <a:rPr lang="en-US" altLang="fi-FI" dirty="0" err="1" smtClean="0"/>
              <a:t>esprime</a:t>
            </a:r>
            <a:r>
              <a:rPr lang="en-US" altLang="fi-FI" dirty="0" smtClean="0"/>
              <a:t> </a:t>
            </a:r>
            <a:r>
              <a:rPr lang="en-US" altLang="fi-FI" dirty="0" err="1" smtClean="0"/>
              <a:t>che</a:t>
            </a:r>
            <a:r>
              <a:rPr lang="en-US" altLang="fi-FI" dirty="0" smtClean="0"/>
              <a:t> al </a:t>
            </a:r>
            <a:r>
              <a:rPr lang="en-US" altLang="fi-FI" i="1" dirty="0" err="1" smtClean="0"/>
              <a:t>cosa</a:t>
            </a:r>
            <a:r>
              <a:rPr lang="en-US" altLang="fi-FI" dirty="0" smtClean="0"/>
              <a:t> dice. I </a:t>
            </a:r>
            <a:r>
              <a:rPr lang="en-US" altLang="fi-FI" dirty="0" err="1" smtClean="0"/>
              <a:t>pazienti</a:t>
            </a:r>
            <a:r>
              <a:rPr lang="en-US" altLang="fi-FI" dirty="0" smtClean="0"/>
              <a:t> </a:t>
            </a:r>
            <a:r>
              <a:rPr lang="en-US" altLang="fi-FI" dirty="0" err="1" smtClean="0"/>
              <a:t>prestano</a:t>
            </a:r>
            <a:r>
              <a:rPr lang="en-US" altLang="fi-FI" dirty="0" smtClean="0"/>
              <a:t> </a:t>
            </a:r>
            <a:r>
              <a:rPr lang="en-US" altLang="fi-FI" dirty="0" err="1" smtClean="0"/>
              <a:t>infatti</a:t>
            </a:r>
            <a:r>
              <a:rPr lang="en-US" altLang="fi-FI" dirty="0" smtClean="0"/>
              <a:t> </a:t>
            </a:r>
            <a:r>
              <a:rPr lang="en-US" altLang="fi-FI" dirty="0" err="1" smtClean="0"/>
              <a:t>attenzione</a:t>
            </a:r>
            <a:r>
              <a:rPr lang="en-US" altLang="fi-FI" dirty="0" smtClean="0"/>
              <a:t> </a:t>
            </a:r>
            <a:r>
              <a:rPr lang="en-US" altLang="fi-FI" dirty="0" err="1" smtClean="0"/>
              <a:t>principalmente</a:t>
            </a:r>
            <a:r>
              <a:rPr lang="en-US" altLang="fi-FI" dirty="0" smtClean="0"/>
              <a:t> a: a) </a:t>
            </a:r>
            <a:r>
              <a:rPr lang="en-US" altLang="fi-FI" dirty="0" err="1" smtClean="0"/>
              <a:t>prosodia</a:t>
            </a:r>
            <a:r>
              <a:rPr lang="en-US" altLang="fi-FI" dirty="0" smtClean="0"/>
              <a:t>- </a:t>
            </a:r>
            <a:r>
              <a:rPr lang="en-US" altLang="fi-FI" dirty="0" err="1" smtClean="0"/>
              <a:t>intonazione</a:t>
            </a:r>
            <a:r>
              <a:rPr lang="en-US" altLang="fi-FI" dirty="0" smtClean="0"/>
              <a:t>, </a:t>
            </a:r>
            <a:r>
              <a:rPr lang="en-US" altLang="fi-FI" dirty="0" err="1" smtClean="0"/>
              <a:t>ritmo</a:t>
            </a:r>
            <a:r>
              <a:rPr lang="en-US" altLang="fi-FI" dirty="0" smtClean="0"/>
              <a:t> e </a:t>
            </a:r>
            <a:r>
              <a:rPr lang="en-US" altLang="fi-FI" dirty="0" err="1" smtClean="0"/>
              <a:t>timbro</a:t>
            </a:r>
            <a:r>
              <a:rPr lang="en-US" altLang="fi-FI" dirty="0" smtClean="0"/>
              <a:t> </a:t>
            </a:r>
            <a:r>
              <a:rPr lang="en-US" altLang="fi-FI" dirty="0" err="1" smtClean="0"/>
              <a:t>della</a:t>
            </a:r>
            <a:r>
              <a:rPr lang="en-US" altLang="fi-FI" dirty="0" smtClean="0"/>
              <a:t> voce- e </a:t>
            </a:r>
            <a:r>
              <a:rPr lang="en-US" altLang="fi-FI" dirty="0" err="1" smtClean="0"/>
              <a:t>anche</a:t>
            </a:r>
            <a:r>
              <a:rPr lang="en-US" altLang="fi-FI" dirty="0" smtClean="0"/>
              <a:t> b) </a:t>
            </a:r>
            <a:r>
              <a:rPr lang="en-US" altLang="fi-FI" dirty="0" err="1" smtClean="0"/>
              <a:t>postura</a:t>
            </a:r>
            <a:r>
              <a:rPr lang="en-US" altLang="fi-FI" dirty="0" smtClean="0"/>
              <a:t> del </a:t>
            </a:r>
            <a:r>
              <a:rPr lang="en-US" altLang="fi-FI" dirty="0" err="1" smtClean="0"/>
              <a:t>corpo</a:t>
            </a:r>
            <a:r>
              <a:rPr lang="en-US" altLang="fi-FI" dirty="0" smtClean="0"/>
              <a:t>, c) </a:t>
            </a:r>
            <a:r>
              <a:rPr lang="en-US" altLang="fi-FI" dirty="0" err="1" smtClean="0"/>
              <a:t>gesti</a:t>
            </a:r>
            <a:r>
              <a:rPr lang="en-US" altLang="fi-FI" dirty="0" smtClean="0"/>
              <a:t> e d) </a:t>
            </a:r>
            <a:r>
              <a:rPr lang="en-US" altLang="fi-FI" dirty="0" err="1" smtClean="0"/>
              <a:t>espressioni</a:t>
            </a:r>
            <a:r>
              <a:rPr lang="en-US" altLang="fi-FI" dirty="0" smtClean="0"/>
              <a:t> </a:t>
            </a:r>
            <a:r>
              <a:rPr lang="en-US" altLang="fi-FI" dirty="0" err="1" smtClean="0"/>
              <a:t>facciali</a:t>
            </a:r>
            <a:r>
              <a:rPr lang="en-US" altLang="fi-FI" dirty="0" smtClean="0"/>
              <a:t> (</a:t>
            </a:r>
            <a:r>
              <a:rPr lang="en-US" altLang="fi-FI" dirty="0" err="1" smtClean="0"/>
              <a:t>Quilman</a:t>
            </a:r>
            <a:r>
              <a:rPr lang="en-US" altLang="fi-FI" dirty="0" smtClean="0"/>
              <a:t>, 2011)</a:t>
            </a:r>
            <a:endParaRPr lang="it-IT" dirty="0"/>
          </a:p>
        </p:txBody>
      </p:sp>
    </p:spTree>
    <p:extLst>
      <p:ext uri="{BB962C8B-B14F-4D97-AF65-F5344CB8AC3E}">
        <p14:creationId xmlns:p14="http://schemas.microsoft.com/office/powerpoint/2010/main" val="4215836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effectLst/>
              </a:rPr>
              <a:t>Gli obiettivi principali dell’ open </a:t>
            </a:r>
            <a:r>
              <a:rPr lang="it-IT" dirty="0" err="1">
                <a:effectLst/>
              </a:rPr>
              <a:t>dialogue</a:t>
            </a:r>
            <a:r>
              <a:rPr lang="it-IT" dirty="0">
                <a:effectLst/>
              </a:rPr>
              <a:t> sono</a:t>
            </a:r>
            <a:endParaRPr lang="it-IT" dirty="0"/>
          </a:p>
        </p:txBody>
      </p:sp>
      <p:sp>
        <p:nvSpPr>
          <p:cNvPr id="3" name="Segnaposto contenuto 2"/>
          <p:cNvSpPr>
            <a:spLocks noGrp="1"/>
          </p:cNvSpPr>
          <p:nvPr>
            <p:ph idx="1"/>
          </p:nvPr>
        </p:nvSpPr>
        <p:spPr>
          <a:xfrm>
            <a:off x="428596" y="1249312"/>
            <a:ext cx="8229600" cy="3394472"/>
          </a:xfrm>
        </p:spPr>
        <p:txBody>
          <a:bodyPr>
            <a:normAutofit fontScale="92500" lnSpcReduction="20000"/>
          </a:bodyPr>
          <a:lstStyle/>
          <a:p>
            <a:pPr lvl="0"/>
            <a:r>
              <a:rPr lang="it-IT" dirty="0">
                <a:effectLst/>
              </a:rPr>
              <a:t>a) ridurre al minimo i trattamenti ospedalieri : la crisi viene osservata “in vivo”, a domicilio, nell’ambiente in cui ha avuto origine e non sradicando il soggetto dal proprio sistema familiare e sociale; inoltre, al domicilio, i familiari e le persone della rete sociale dell’individuo (vicini di casa, gruppo di preghiera ecc.) possono essere delle importanti risorse e dei partner attivi nel processo di cura e di comprensione dell’evento “crisi” non più concepito come evento imprevedibile e incomprensibile, bensì come portatore di significato.;</a:t>
            </a:r>
          </a:p>
        </p:txBody>
      </p:sp>
    </p:spTree>
    <p:extLst>
      <p:ext uri="{BB962C8B-B14F-4D97-AF65-F5344CB8AC3E}">
        <p14:creationId xmlns:p14="http://schemas.microsoft.com/office/powerpoint/2010/main" val="162148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r>
              <a:rPr lang="en-GB" i="1" dirty="0"/>
              <a:t>“… </a:t>
            </a:r>
            <a:r>
              <a:rPr lang="en-GB" i="1" dirty="0" err="1"/>
              <a:t>una</a:t>
            </a:r>
            <a:r>
              <a:rPr lang="en-GB" i="1" dirty="0"/>
              <a:t> vita </a:t>
            </a:r>
            <a:r>
              <a:rPr lang="en-GB" i="1" dirty="0" err="1"/>
              <a:t>umana</a:t>
            </a:r>
            <a:r>
              <a:rPr lang="en-GB" i="1" dirty="0"/>
              <a:t> </a:t>
            </a:r>
            <a:r>
              <a:rPr lang="en-GB" i="1" dirty="0" err="1"/>
              <a:t>autentica</a:t>
            </a:r>
            <a:r>
              <a:rPr lang="en-GB" i="1" dirty="0"/>
              <a:t> e’ un </a:t>
            </a:r>
            <a:r>
              <a:rPr lang="en-GB" i="1" dirty="0" err="1"/>
              <a:t>dialogo</a:t>
            </a:r>
            <a:r>
              <a:rPr lang="en-GB" i="1" dirty="0"/>
              <a:t> </a:t>
            </a:r>
            <a:r>
              <a:rPr lang="en-GB" i="1" dirty="0" err="1"/>
              <a:t>senza</a:t>
            </a:r>
            <a:r>
              <a:rPr lang="en-GB" i="1" dirty="0"/>
              <a:t> fine. La vita e’ per </a:t>
            </a:r>
            <a:r>
              <a:rPr lang="en-GB" i="1" dirty="0" err="1"/>
              <a:t>sua</a:t>
            </a:r>
            <a:r>
              <a:rPr lang="en-GB" i="1" dirty="0"/>
              <a:t> </a:t>
            </a:r>
            <a:r>
              <a:rPr lang="en-GB" i="1" dirty="0" err="1"/>
              <a:t>natura</a:t>
            </a:r>
            <a:r>
              <a:rPr lang="en-GB" i="1" dirty="0"/>
              <a:t> </a:t>
            </a:r>
            <a:r>
              <a:rPr lang="en-GB" i="1" dirty="0" err="1"/>
              <a:t>dialogica</a:t>
            </a:r>
            <a:r>
              <a:rPr lang="en-GB" i="1" dirty="0"/>
              <a:t>. </a:t>
            </a:r>
            <a:r>
              <a:rPr lang="en-GB" i="1" dirty="0" err="1"/>
              <a:t>Vivere</a:t>
            </a:r>
            <a:r>
              <a:rPr lang="en-GB" i="1" dirty="0"/>
              <a:t> </a:t>
            </a:r>
            <a:r>
              <a:rPr lang="en-GB" i="1" dirty="0" err="1"/>
              <a:t>significa</a:t>
            </a:r>
            <a:r>
              <a:rPr lang="en-GB" i="1" dirty="0"/>
              <a:t> </a:t>
            </a:r>
            <a:r>
              <a:rPr lang="en-GB" i="1" dirty="0" err="1"/>
              <a:t>partecipare</a:t>
            </a:r>
            <a:r>
              <a:rPr lang="en-GB" i="1" dirty="0"/>
              <a:t> </a:t>
            </a:r>
            <a:r>
              <a:rPr lang="en-GB" i="1" dirty="0" err="1"/>
              <a:t>nel</a:t>
            </a:r>
            <a:r>
              <a:rPr lang="en-GB" i="1" dirty="0"/>
              <a:t> </a:t>
            </a:r>
            <a:r>
              <a:rPr lang="en-GB" i="1" dirty="0" err="1"/>
              <a:t>dialogo</a:t>
            </a:r>
            <a:r>
              <a:rPr lang="en-GB" i="1" dirty="0"/>
              <a:t>: fare </a:t>
            </a:r>
            <a:r>
              <a:rPr lang="en-GB" i="1" dirty="0" err="1"/>
              <a:t>domande</a:t>
            </a:r>
            <a:r>
              <a:rPr lang="en-GB" i="1" dirty="0"/>
              <a:t>, </a:t>
            </a:r>
            <a:r>
              <a:rPr lang="en-GB" i="1" dirty="0" err="1"/>
              <a:t>prestare</a:t>
            </a:r>
            <a:r>
              <a:rPr lang="en-GB" i="1" dirty="0"/>
              <a:t> </a:t>
            </a:r>
            <a:r>
              <a:rPr lang="en-GB" i="1" dirty="0" err="1"/>
              <a:t>attenzione</a:t>
            </a:r>
            <a:r>
              <a:rPr lang="en-GB" i="1" dirty="0"/>
              <a:t>, </a:t>
            </a:r>
            <a:r>
              <a:rPr lang="en-GB" i="1" dirty="0" err="1"/>
              <a:t>rispondere</a:t>
            </a:r>
            <a:r>
              <a:rPr lang="en-GB" i="1" dirty="0"/>
              <a:t>, </a:t>
            </a:r>
            <a:r>
              <a:rPr lang="en-GB" i="1" dirty="0" err="1"/>
              <a:t>essere</a:t>
            </a:r>
            <a:r>
              <a:rPr lang="en-GB" i="1" dirty="0"/>
              <a:t> </a:t>
            </a:r>
            <a:r>
              <a:rPr lang="en-GB" i="1" dirty="0" err="1"/>
              <a:t>d’accordo</a:t>
            </a:r>
            <a:r>
              <a:rPr lang="en-GB" i="1" dirty="0"/>
              <a:t>, e </a:t>
            </a:r>
            <a:r>
              <a:rPr lang="en-GB" i="1" dirty="0" err="1"/>
              <a:t>cosi</a:t>
            </a:r>
            <a:r>
              <a:rPr lang="en-GB" i="1" dirty="0"/>
              <a:t> via. </a:t>
            </a:r>
            <a:r>
              <a:rPr lang="en-GB" b="1" i="1" dirty="0"/>
              <a:t>In </a:t>
            </a:r>
            <a:r>
              <a:rPr lang="en-GB" b="1" i="1" dirty="0" err="1"/>
              <a:t>questo</a:t>
            </a:r>
            <a:r>
              <a:rPr lang="en-GB" b="1" i="1" dirty="0"/>
              <a:t> </a:t>
            </a:r>
            <a:r>
              <a:rPr lang="en-GB" b="1" i="1" dirty="0" err="1"/>
              <a:t>dialogo</a:t>
            </a:r>
            <a:r>
              <a:rPr lang="en-GB" b="1" i="1" dirty="0"/>
              <a:t> la persona </a:t>
            </a:r>
            <a:r>
              <a:rPr lang="en-GB" b="1" i="1" dirty="0" err="1"/>
              <a:t>partecipa</a:t>
            </a:r>
            <a:r>
              <a:rPr lang="en-GB" b="1" i="1" dirty="0"/>
              <a:t>  </a:t>
            </a:r>
            <a:r>
              <a:rPr lang="en-GB" b="1" i="1" dirty="0" err="1"/>
              <a:t>interamente</a:t>
            </a:r>
            <a:r>
              <a:rPr lang="en-GB" b="1" i="1" dirty="0"/>
              <a:t> e per </a:t>
            </a:r>
            <a:r>
              <a:rPr lang="en-GB" b="1" i="1" dirty="0" err="1"/>
              <a:t>tutta</a:t>
            </a:r>
            <a:r>
              <a:rPr lang="en-GB" b="1" i="1" dirty="0"/>
              <a:t> la </a:t>
            </a:r>
            <a:r>
              <a:rPr lang="en-GB" b="1" i="1" dirty="0" err="1"/>
              <a:t>sua</a:t>
            </a:r>
            <a:r>
              <a:rPr lang="en-GB" b="1" i="1" dirty="0"/>
              <a:t> vita: con </a:t>
            </a:r>
            <a:r>
              <a:rPr lang="en-GB" b="1" i="1" dirty="0" err="1"/>
              <a:t>i</a:t>
            </a:r>
            <a:r>
              <a:rPr lang="en-GB" b="1" i="1" dirty="0"/>
              <a:t> </a:t>
            </a:r>
            <a:r>
              <a:rPr lang="en-GB" b="1" i="1" dirty="0" err="1"/>
              <a:t>suoi</a:t>
            </a:r>
            <a:r>
              <a:rPr lang="en-GB" b="1" i="1" dirty="0"/>
              <a:t> </a:t>
            </a:r>
            <a:r>
              <a:rPr lang="en-GB" b="1" i="1" dirty="0" err="1"/>
              <a:t>occhi</a:t>
            </a:r>
            <a:r>
              <a:rPr lang="en-GB" b="1" i="1" dirty="0"/>
              <a:t>, le sue </a:t>
            </a:r>
            <a:r>
              <a:rPr lang="en-GB" b="1" i="1" dirty="0" err="1"/>
              <a:t>labbra</a:t>
            </a:r>
            <a:r>
              <a:rPr lang="en-GB" b="1" i="1" dirty="0"/>
              <a:t>,  le </a:t>
            </a:r>
            <a:r>
              <a:rPr lang="en-GB" b="1" i="1" dirty="0" err="1"/>
              <a:t>mani</a:t>
            </a:r>
            <a:r>
              <a:rPr lang="en-GB" b="1" i="1" dirty="0"/>
              <a:t>,  </a:t>
            </a:r>
            <a:r>
              <a:rPr lang="en-GB" b="1" i="1" dirty="0" err="1"/>
              <a:t>l’anima</a:t>
            </a:r>
            <a:r>
              <a:rPr lang="en-GB" b="1" i="1" dirty="0"/>
              <a:t>,  lo </a:t>
            </a:r>
            <a:r>
              <a:rPr lang="en-GB" b="1" i="1" dirty="0" err="1"/>
              <a:t>spirito</a:t>
            </a:r>
            <a:r>
              <a:rPr lang="en-GB" b="1" i="1" dirty="0"/>
              <a:t>,  con </a:t>
            </a:r>
            <a:r>
              <a:rPr lang="en-GB" b="1" i="1" dirty="0" err="1"/>
              <a:t>il</a:t>
            </a:r>
            <a:r>
              <a:rPr lang="en-GB" b="1" i="1" dirty="0"/>
              <a:t> </a:t>
            </a:r>
            <a:r>
              <a:rPr lang="en-GB" b="1" i="1" dirty="0" err="1"/>
              <a:t>suo</a:t>
            </a:r>
            <a:r>
              <a:rPr lang="en-GB" b="1" i="1" dirty="0"/>
              <a:t> </a:t>
            </a:r>
            <a:r>
              <a:rPr lang="en-GB" b="1" i="1" dirty="0" err="1"/>
              <a:t>intero</a:t>
            </a:r>
            <a:r>
              <a:rPr lang="en-GB" b="1" i="1" dirty="0"/>
              <a:t> </a:t>
            </a:r>
            <a:r>
              <a:rPr lang="en-GB" b="1" i="1" dirty="0" err="1"/>
              <a:t>corpo</a:t>
            </a:r>
            <a:r>
              <a:rPr lang="en-GB" b="1" i="1" dirty="0"/>
              <a:t> e la sue </a:t>
            </a:r>
            <a:r>
              <a:rPr lang="en-GB" b="1" i="1" dirty="0" err="1"/>
              <a:t>azioni</a:t>
            </a:r>
            <a:r>
              <a:rPr lang="en-GB" b="1" i="1" dirty="0"/>
              <a:t>. </a:t>
            </a:r>
            <a:r>
              <a:rPr lang="en-GB" i="1" dirty="0"/>
              <a:t> </a:t>
            </a:r>
            <a:r>
              <a:rPr lang="en-GB" i="1" dirty="0" err="1"/>
              <a:t>Investe</a:t>
            </a:r>
            <a:r>
              <a:rPr lang="en-GB" i="1" dirty="0"/>
              <a:t> </a:t>
            </a:r>
            <a:r>
              <a:rPr lang="en-GB" i="1" dirty="0" err="1"/>
              <a:t>il</a:t>
            </a:r>
            <a:r>
              <a:rPr lang="en-GB" i="1" dirty="0"/>
              <a:t> </a:t>
            </a:r>
            <a:r>
              <a:rPr lang="en-GB" i="1" dirty="0" err="1"/>
              <a:t>suo</a:t>
            </a:r>
            <a:r>
              <a:rPr lang="en-GB" i="1" dirty="0"/>
              <a:t> </a:t>
            </a:r>
            <a:r>
              <a:rPr lang="en-GB" i="1" dirty="0" err="1"/>
              <a:t>intero</a:t>
            </a:r>
            <a:r>
              <a:rPr lang="en-GB" i="1" dirty="0"/>
              <a:t> se’ </a:t>
            </a:r>
            <a:r>
              <a:rPr lang="en-GB" i="1" dirty="0" err="1"/>
              <a:t>nel</a:t>
            </a:r>
            <a:r>
              <a:rPr lang="en-GB" i="1" dirty="0"/>
              <a:t> </a:t>
            </a:r>
            <a:r>
              <a:rPr lang="en-GB" i="1" dirty="0" err="1"/>
              <a:t>discorso</a:t>
            </a:r>
            <a:r>
              <a:rPr lang="en-GB" i="1" dirty="0"/>
              <a:t> e con </a:t>
            </a:r>
            <a:r>
              <a:rPr lang="en-GB" i="1" dirty="0" err="1"/>
              <a:t>questo</a:t>
            </a:r>
            <a:r>
              <a:rPr lang="en-GB" i="1" dirty="0"/>
              <a:t> </a:t>
            </a:r>
            <a:r>
              <a:rPr lang="en-GB" i="1" dirty="0" err="1"/>
              <a:t>discorso</a:t>
            </a:r>
            <a:r>
              <a:rPr lang="en-GB" i="1" dirty="0"/>
              <a:t> </a:t>
            </a:r>
            <a:r>
              <a:rPr lang="en-GB" i="1" dirty="0" err="1"/>
              <a:t>entra</a:t>
            </a:r>
            <a:r>
              <a:rPr lang="en-GB" i="1" dirty="0"/>
              <a:t> </a:t>
            </a:r>
            <a:r>
              <a:rPr lang="en-GB" i="1" dirty="0" err="1"/>
              <a:t>nel</a:t>
            </a:r>
            <a:r>
              <a:rPr lang="en-GB" i="1" dirty="0"/>
              <a:t> </a:t>
            </a:r>
            <a:r>
              <a:rPr lang="en-GB" i="1" dirty="0" err="1"/>
              <a:t>tessuto</a:t>
            </a:r>
            <a:r>
              <a:rPr lang="en-GB" i="1" dirty="0"/>
              <a:t> </a:t>
            </a:r>
            <a:r>
              <a:rPr lang="en-GB" i="1" dirty="0" err="1"/>
              <a:t>dialogico</a:t>
            </a:r>
            <a:r>
              <a:rPr lang="en-GB" i="1" dirty="0"/>
              <a:t>  </a:t>
            </a:r>
            <a:r>
              <a:rPr lang="en-GB" i="1" dirty="0" err="1"/>
              <a:t>della</a:t>
            </a:r>
            <a:r>
              <a:rPr lang="en-GB" i="1" dirty="0"/>
              <a:t> vita </a:t>
            </a:r>
            <a:r>
              <a:rPr lang="en-GB" i="1" dirty="0" err="1"/>
              <a:t>umana</a:t>
            </a:r>
            <a:r>
              <a:rPr lang="en-GB" i="1" dirty="0"/>
              <a:t>, </a:t>
            </a:r>
            <a:r>
              <a:rPr lang="en-GB" i="1" dirty="0" err="1"/>
              <a:t>nel</a:t>
            </a:r>
            <a:r>
              <a:rPr lang="en-GB" i="1" dirty="0"/>
              <a:t> </a:t>
            </a:r>
            <a:r>
              <a:rPr lang="en-GB" i="1" dirty="0" err="1"/>
              <a:t>simposio</a:t>
            </a:r>
            <a:r>
              <a:rPr lang="en-GB" i="1" dirty="0"/>
              <a:t> del </a:t>
            </a:r>
            <a:r>
              <a:rPr lang="en-GB" i="1" dirty="0" err="1"/>
              <a:t>mondo</a:t>
            </a:r>
            <a:r>
              <a:rPr lang="en-GB" i="1" dirty="0"/>
              <a:t>. </a:t>
            </a:r>
            <a:r>
              <a:rPr lang="fi-FI" altLang="fi-FI" dirty="0"/>
              <a:t>(M. Bakhtin, 1984)</a:t>
            </a:r>
            <a:endParaRPr lang="it-IT" b="1" dirty="0"/>
          </a:p>
        </p:txBody>
      </p:sp>
    </p:spTree>
    <p:extLst>
      <p:ext uri="{BB962C8B-B14F-4D97-AF65-F5344CB8AC3E}">
        <p14:creationId xmlns:p14="http://schemas.microsoft.com/office/powerpoint/2010/main" val="749207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r>
              <a:rPr lang="it-IT" dirty="0" smtClean="0">
                <a:effectLst/>
              </a:rPr>
              <a:t> </a:t>
            </a:r>
            <a:r>
              <a:rPr lang="it-IT" dirty="0">
                <a:effectLst/>
              </a:rPr>
              <a:t>intervenire in modo precoce sull’esordio psichiatrico: il primo intervento viene espletato da un’</a:t>
            </a:r>
            <a:r>
              <a:rPr lang="it-IT" dirty="0" err="1">
                <a:effectLst/>
              </a:rPr>
              <a:t>èquipe</a:t>
            </a:r>
            <a:r>
              <a:rPr lang="it-IT" dirty="0">
                <a:effectLst/>
              </a:rPr>
              <a:t> multidisciplinare (psichiatra, psicologo, assistente sociale, infermiere) entro 24 ore dalla richiesta. Ciò permette di diminuire il tempo che intercorre tra l’insorgenza dei sintomi e l’inizio di un trattamento, la </a:t>
            </a:r>
            <a:r>
              <a:rPr lang="it-IT" dirty="0" smtClean="0">
                <a:effectLst/>
              </a:rPr>
              <a:t>cosiddetta </a:t>
            </a:r>
            <a:r>
              <a:rPr lang="it-IT" dirty="0" err="1">
                <a:effectLst/>
              </a:rPr>
              <a:t>Duration</a:t>
            </a:r>
            <a:r>
              <a:rPr lang="it-IT" dirty="0">
                <a:effectLst/>
              </a:rPr>
              <a:t> of </a:t>
            </a:r>
            <a:r>
              <a:rPr lang="it-IT" dirty="0" err="1">
                <a:effectLst/>
              </a:rPr>
              <a:t>Untreated</a:t>
            </a:r>
            <a:r>
              <a:rPr lang="it-IT" dirty="0">
                <a:effectLst/>
              </a:rPr>
              <a:t> </a:t>
            </a:r>
            <a:r>
              <a:rPr lang="it-IT" dirty="0" err="1">
                <a:effectLst/>
              </a:rPr>
              <a:t>Psycosis</a:t>
            </a:r>
            <a:r>
              <a:rPr lang="it-IT" dirty="0">
                <a:effectLst/>
              </a:rPr>
              <a:t> (DUP - periodo di psicosi non trattata). Molti studi hanno evidenziato che tale lasso di tempo è uno dei fattori maggiormente correlato alla prognosi della malattia. Inoltre, l’</a:t>
            </a:r>
            <a:r>
              <a:rPr lang="it-IT" dirty="0" err="1">
                <a:effectLst/>
              </a:rPr>
              <a:t>èquipe</a:t>
            </a:r>
            <a:r>
              <a:rPr lang="it-IT" dirty="0">
                <a:effectLst/>
              </a:rPr>
              <a:t> che prende in carico il paziente si assume la responsabilità di accompagnarlo per tutto il tempo necessario alla soluzione della crisi e in qualsiasi </a:t>
            </a:r>
            <a:r>
              <a:rPr lang="it-IT" dirty="0" err="1">
                <a:effectLst/>
              </a:rPr>
              <a:t>setting</a:t>
            </a:r>
            <a:endParaRPr lang="it-IT" dirty="0"/>
          </a:p>
        </p:txBody>
      </p:sp>
    </p:spTree>
    <p:extLst>
      <p:ext uri="{BB962C8B-B14F-4D97-AF65-F5344CB8AC3E}">
        <p14:creationId xmlns:p14="http://schemas.microsoft.com/office/powerpoint/2010/main" val="152420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effectLst/>
              </a:rPr>
              <a:t> </a:t>
            </a:r>
            <a:r>
              <a:rPr lang="it-IT" dirty="0">
                <a:effectLst/>
              </a:rPr>
              <a:t>trasformare il sistema psichiatrico centrato sul paziente, sull’individuo e sui suoi sintomi, in un sistema aperto, centrato sulle famiglie e sulla rete sociale</a:t>
            </a:r>
            <a:endParaRPr lang="it-IT" dirty="0"/>
          </a:p>
        </p:txBody>
      </p:sp>
    </p:spTree>
    <p:extLst>
      <p:ext uri="{BB962C8B-B14F-4D97-AF65-F5344CB8AC3E}">
        <p14:creationId xmlns:p14="http://schemas.microsoft.com/office/powerpoint/2010/main" val="314741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r>
              <a:rPr lang="it-IT" dirty="0">
                <a:effectLst/>
              </a:rPr>
              <a:t>Il dialogo aperto non è un metodo, non è una tecnica, bensì uno stile di vita, un atteggiamento. Si ricordi che “il dialogo è qualcosa cui non possiamo sfuggire, è lì come il respiro, il lavoro, l’amore, gli hobby o guidare l’auto. È la vita”. (16). Infatti, dialogare è il secondo atto che l’uomo compie quando nasce, dopo respirare. Inoltre, “come persone viventi noi siamo essere relazionali, nasciamo nelle relazioni... Nulla è più necessario che essere uditi e presi seriamente, ed è questo che dà origine a una relazione dialogica” </a:t>
            </a:r>
            <a:endParaRPr lang="it-IT" dirty="0"/>
          </a:p>
        </p:txBody>
      </p:sp>
    </p:spTree>
    <p:extLst>
      <p:ext uri="{BB962C8B-B14F-4D97-AF65-F5344CB8AC3E}">
        <p14:creationId xmlns:p14="http://schemas.microsoft.com/office/powerpoint/2010/main" val="310250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28596" y="1259144"/>
            <a:ext cx="8229600" cy="3394472"/>
          </a:xfrm>
        </p:spPr>
        <p:txBody>
          <a:bodyPr>
            <a:normAutofit fontScale="92500" lnSpcReduction="10000"/>
          </a:bodyPr>
          <a:lstStyle/>
          <a:p>
            <a:r>
              <a:rPr lang="it-IT" dirty="0">
                <a:effectLst/>
              </a:rPr>
              <a:t>Durante gli incontri i professionisti si prefiggono di riattivare il dialogo fra i membri della famiglia con l’obiettivo di dare una nuova rappresentazione del problema e ciò è possibile attraverso un linguaggio co-costruito e condiviso per esprimerlo. Non si tratta, però, di trovare né vincitori né vinti né tantomeno soluzioni ai problemi, bensì aprire nuove prospettive creandole nel dialogo (14). “La sfida… è… abbandonare i nostri scopi di produrre un cambiamento nei nostri clienti attraverso i nostri interventi” </a:t>
            </a:r>
            <a:endParaRPr lang="it-IT" dirty="0"/>
          </a:p>
        </p:txBody>
      </p:sp>
    </p:spTree>
    <p:extLst>
      <p:ext uri="{BB962C8B-B14F-4D97-AF65-F5344CB8AC3E}">
        <p14:creationId xmlns:p14="http://schemas.microsoft.com/office/powerpoint/2010/main" val="2114636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solidFill>
                  <a:schemeClr val="accent2"/>
                </a:solidFill>
              </a:rPr>
              <a:t>Elementi</a:t>
            </a:r>
            <a:r>
              <a:rPr lang="en-GB" dirty="0" smtClean="0">
                <a:solidFill>
                  <a:schemeClr val="accent2"/>
                </a:solidFill>
              </a:rPr>
              <a:t> </a:t>
            </a:r>
            <a:r>
              <a:rPr lang="en-GB" dirty="0" err="1" smtClean="0">
                <a:solidFill>
                  <a:schemeClr val="accent2"/>
                </a:solidFill>
              </a:rPr>
              <a:t>chiave</a:t>
            </a:r>
            <a:endParaRPr lang="it-IT" dirty="0">
              <a:solidFill>
                <a:schemeClr val="accent2"/>
              </a:solidFill>
            </a:endParaRPr>
          </a:p>
        </p:txBody>
      </p:sp>
      <p:sp>
        <p:nvSpPr>
          <p:cNvPr id="3" name="Inhaltsplatzhalter 2"/>
          <p:cNvSpPr>
            <a:spLocks noGrp="1"/>
          </p:cNvSpPr>
          <p:nvPr>
            <p:ph idx="1"/>
          </p:nvPr>
        </p:nvSpPr>
        <p:spPr/>
        <p:txBody>
          <a:bodyPr/>
          <a:lstStyle/>
          <a:p>
            <a:pPr marL="385763" indent="-385763">
              <a:lnSpc>
                <a:spcPct val="90000"/>
              </a:lnSpc>
              <a:buFont typeface="+mj-lt"/>
              <a:buAutoNum type="arabicPeriod"/>
            </a:pPr>
            <a:r>
              <a:rPr lang="en-US" altLang="fi-FI" dirty="0" smtClean="0"/>
              <a:t>AIUTO IMMEDIATO</a:t>
            </a:r>
          </a:p>
          <a:p>
            <a:pPr marL="385763" indent="-385763">
              <a:lnSpc>
                <a:spcPct val="90000"/>
              </a:lnSpc>
              <a:buFont typeface="+mj-lt"/>
              <a:buAutoNum type="arabicPeriod"/>
            </a:pPr>
            <a:r>
              <a:rPr lang="en-US" altLang="fi-FI" dirty="0" smtClean="0"/>
              <a:t>PROSPETTIVA ORIENTATA ALLA RETE SOCIALE</a:t>
            </a:r>
          </a:p>
          <a:p>
            <a:pPr marL="385763" indent="-385763">
              <a:lnSpc>
                <a:spcPct val="90000"/>
              </a:lnSpc>
              <a:buFont typeface="+mj-lt"/>
              <a:buAutoNum type="arabicPeriod"/>
            </a:pPr>
            <a:r>
              <a:rPr lang="en-US" altLang="fi-FI" dirty="0" smtClean="0"/>
              <a:t>FLESSIBILITA’ E MOBILITA’</a:t>
            </a:r>
          </a:p>
          <a:p>
            <a:pPr marL="385763" indent="-385763">
              <a:lnSpc>
                <a:spcPct val="90000"/>
              </a:lnSpc>
              <a:buFont typeface="+mj-lt"/>
              <a:buAutoNum type="arabicPeriod"/>
            </a:pPr>
            <a:r>
              <a:rPr lang="en-US" altLang="fi-FI" dirty="0" smtClean="0"/>
              <a:t>RESPONSIBILITA’</a:t>
            </a:r>
          </a:p>
          <a:p>
            <a:pPr marL="385763" indent="-385763">
              <a:lnSpc>
                <a:spcPct val="90000"/>
              </a:lnSpc>
              <a:buFont typeface="+mj-lt"/>
              <a:buAutoNum type="arabicPeriod"/>
            </a:pPr>
            <a:r>
              <a:rPr lang="en-US" altLang="fi-FI" dirty="0" smtClean="0"/>
              <a:t>CONTINUITA’ PSICOLOGICA</a:t>
            </a:r>
          </a:p>
          <a:p>
            <a:pPr marL="385763" indent="-385763">
              <a:lnSpc>
                <a:spcPct val="90000"/>
              </a:lnSpc>
              <a:buFont typeface="+mj-lt"/>
              <a:buAutoNum type="arabicPeriod"/>
            </a:pPr>
            <a:r>
              <a:rPr lang="en-US" altLang="fi-FI" dirty="0" smtClean="0"/>
              <a:t>TOLLERANZA DELL’INCERTEZZA</a:t>
            </a:r>
          </a:p>
          <a:p>
            <a:pPr marL="385763" indent="-385763">
              <a:lnSpc>
                <a:spcPct val="90000"/>
              </a:lnSpc>
              <a:buFont typeface="+mj-lt"/>
              <a:buAutoNum type="arabicPeriod"/>
            </a:pPr>
            <a:r>
              <a:rPr lang="en-US" altLang="fi-FI" dirty="0" smtClean="0"/>
              <a:t>DIALOGISMO</a:t>
            </a:r>
            <a:endParaRPr lang="it-IT" dirty="0"/>
          </a:p>
        </p:txBody>
      </p:sp>
    </p:spTree>
    <p:extLst>
      <p:ext uri="{BB962C8B-B14F-4D97-AF65-F5344CB8AC3E}">
        <p14:creationId xmlns:p14="http://schemas.microsoft.com/office/powerpoint/2010/main" val="3861676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accent2"/>
                </a:solidFill>
              </a:rPr>
              <a:t>AIUTO IMMEDIATO</a:t>
            </a:r>
            <a:endParaRPr lang="it-IT" dirty="0">
              <a:solidFill>
                <a:schemeClr val="accent2"/>
              </a:solidFill>
            </a:endParaRPr>
          </a:p>
        </p:txBody>
      </p:sp>
      <p:sp>
        <p:nvSpPr>
          <p:cNvPr id="3" name="Inhaltsplatzhalter 2"/>
          <p:cNvSpPr>
            <a:spLocks noGrp="1"/>
          </p:cNvSpPr>
          <p:nvPr>
            <p:ph idx="1"/>
          </p:nvPr>
        </p:nvSpPr>
        <p:spPr/>
        <p:txBody>
          <a:bodyPr>
            <a:normAutofit lnSpcReduction="10000"/>
          </a:bodyPr>
          <a:lstStyle/>
          <a:p>
            <a:pPr>
              <a:buFont typeface="Wingdings" pitchFamily="2" charset="2"/>
              <a:buChar char="ü"/>
            </a:pPr>
            <a:r>
              <a:rPr lang="en-US" altLang="fi-FI" dirty="0" smtClean="0"/>
              <a:t>Primo </a:t>
            </a:r>
            <a:r>
              <a:rPr lang="en-US" altLang="fi-FI" dirty="0" err="1" smtClean="0"/>
              <a:t>incontro</a:t>
            </a:r>
            <a:r>
              <a:rPr lang="en-US" altLang="fi-FI" dirty="0" smtClean="0"/>
              <a:t> </a:t>
            </a:r>
            <a:r>
              <a:rPr lang="en-US" altLang="fi-FI" dirty="0" err="1" smtClean="0"/>
              <a:t>entro</a:t>
            </a:r>
            <a:r>
              <a:rPr lang="en-US" altLang="fi-FI" dirty="0" smtClean="0"/>
              <a:t> 24 ore</a:t>
            </a:r>
          </a:p>
          <a:p>
            <a:pPr>
              <a:buFont typeface="Wingdings" pitchFamily="2" charset="2"/>
              <a:buChar char="ü"/>
            </a:pPr>
            <a:r>
              <a:rPr lang="en-US" altLang="fi-FI" dirty="0" err="1" smtClean="0"/>
              <a:t>Servizio</a:t>
            </a:r>
            <a:r>
              <a:rPr lang="en-US" altLang="fi-FI" dirty="0" smtClean="0"/>
              <a:t> per la </a:t>
            </a:r>
            <a:r>
              <a:rPr lang="en-US" altLang="fi-FI" dirty="0" err="1" smtClean="0"/>
              <a:t>crisi</a:t>
            </a:r>
            <a:r>
              <a:rPr lang="en-US" altLang="fi-FI" dirty="0" smtClean="0"/>
              <a:t> </a:t>
            </a:r>
            <a:r>
              <a:rPr lang="en-US" altLang="fi-FI" dirty="0" err="1" smtClean="0"/>
              <a:t>sulle</a:t>
            </a:r>
            <a:r>
              <a:rPr lang="en-US" altLang="fi-FI" dirty="0" smtClean="0"/>
              <a:t> 24 ore</a:t>
            </a:r>
          </a:p>
          <a:p>
            <a:pPr>
              <a:buFont typeface="Wingdings" pitchFamily="2" charset="2"/>
              <a:buChar char="ü"/>
            </a:pPr>
            <a:r>
              <a:rPr lang="en-US" altLang="fi-FI" dirty="0" err="1" smtClean="0"/>
              <a:t>Tutti</a:t>
            </a:r>
            <a:r>
              <a:rPr lang="en-US" altLang="fi-FI" dirty="0" smtClean="0"/>
              <a:t> </a:t>
            </a:r>
            <a:r>
              <a:rPr lang="en-US" altLang="fi-FI" dirty="0" err="1" smtClean="0"/>
              <a:t>partecipano</a:t>
            </a:r>
            <a:r>
              <a:rPr lang="en-US" altLang="fi-FI" dirty="0" smtClean="0"/>
              <a:t> </a:t>
            </a:r>
            <a:r>
              <a:rPr lang="en-US" altLang="fi-FI" dirty="0" err="1" smtClean="0"/>
              <a:t>dall’inizio</a:t>
            </a:r>
            <a:endParaRPr lang="en-US" altLang="fi-FI" dirty="0" smtClean="0"/>
          </a:p>
          <a:p>
            <a:pPr>
              <a:buFont typeface="Wingdings" pitchFamily="2" charset="2"/>
              <a:buChar char="ü"/>
            </a:pPr>
            <a:r>
              <a:rPr lang="en-US" altLang="fi-FI" dirty="0" err="1" smtClean="0"/>
              <a:t>L’esperienza</a:t>
            </a:r>
            <a:r>
              <a:rPr lang="en-US" altLang="fi-FI" dirty="0" smtClean="0"/>
              <a:t> </a:t>
            </a:r>
            <a:r>
              <a:rPr lang="en-US" altLang="fi-FI" dirty="0" err="1" smtClean="0"/>
              <a:t>della</a:t>
            </a:r>
            <a:r>
              <a:rPr lang="en-US" altLang="fi-FI" dirty="0" smtClean="0"/>
              <a:t> </a:t>
            </a:r>
            <a:r>
              <a:rPr lang="en-US" altLang="fi-FI" dirty="0" err="1" smtClean="0"/>
              <a:t>psicosi</a:t>
            </a:r>
            <a:r>
              <a:rPr lang="en-US" altLang="fi-FI" dirty="0" smtClean="0"/>
              <a:t> </a:t>
            </a:r>
            <a:r>
              <a:rPr lang="en-US" altLang="fi-FI" dirty="0" err="1" smtClean="0"/>
              <a:t>viene</a:t>
            </a:r>
            <a:r>
              <a:rPr lang="en-US" altLang="fi-FI" dirty="0" smtClean="0"/>
              <a:t> </a:t>
            </a:r>
            <a:r>
              <a:rPr lang="en-US" altLang="fi-FI" dirty="0" err="1" smtClean="0"/>
              <a:t>narrata</a:t>
            </a:r>
            <a:r>
              <a:rPr lang="en-US" altLang="fi-FI" dirty="0" smtClean="0"/>
              <a:t> e </a:t>
            </a:r>
            <a:r>
              <a:rPr lang="en-US" altLang="fi-FI" dirty="0" err="1" smtClean="0"/>
              <a:t>discussa</a:t>
            </a:r>
            <a:r>
              <a:rPr lang="en-US" altLang="fi-FI" dirty="0" smtClean="0"/>
              <a:t> in un </a:t>
            </a:r>
            <a:r>
              <a:rPr lang="en-US" altLang="fi-FI" dirty="0" err="1" smtClean="0"/>
              <a:t>dialogo</a:t>
            </a:r>
            <a:r>
              <a:rPr lang="en-US" altLang="fi-FI" dirty="0" smtClean="0"/>
              <a:t> </a:t>
            </a:r>
            <a:r>
              <a:rPr lang="en-US" altLang="fi-FI" dirty="0" err="1" smtClean="0"/>
              <a:t>aperto</a:t>
            </a:r>
            <a:r>
              <a:rPr lang="en-US" altLang="fi-FI" dirty="0" smtClean="0"/>
              <a:t> con </a:t>
            </a:r>
            <a:r>
              <a:rPr lang="en-US" altLang="fi-FI" dirty="0" err="1" smtClean="0"/>
              <a:t>tutti</a:t>
            </a:r>
            <a:r>
              <a:rPr lang="en-US" altLang="fi-FI" dirty="0" smtClean="0"/>
              <a:t> </a:t>
            </a:r>
            <a:r>
              <a:rPr lang="en-US" altLang="fi-FI" dirty="0" err="1" smtClean="0"/>
              <a:t>presenti</a:t>
            </a:r>
            <a:endParaRPr lang="en-US" altLang="fi-FI" dirty="0" smtClean="0"/>
          </a:p>
          <a:p>
            <a:pPr>
              <a:buFont typeface="Wingdings" pitchFamily="2" charset="2"/>
              <a:buChar char="ü"/>
            </a:pPr>
            <a:r>
              <a:rPr lang="en-US" altLang="fi-FI" dirty="0" smtClean="0"/>
              <a:t>Il </a:t>
            </a:r>
            <a:r>
              <a:rPr lang="en-US" altLang="fi-FI" dirty="0" err="1" smtClean="0"/>
              <a:t>paziente</a:t>
            </a:r>
            <a:r>
              <a:rPr lang="en-US" altLang="fi-FI" dirty="0" smtClean="0"/>
              <a:t> </a:t>
            </a:r>
            <a:r>
              <a:rPr lang="en-US" altLang="fi-FI" dirty="0" err="1" smtClean="0"/>
              <a:t>arriva</a:t>
            </a:r>
            <a:r>
              <a:rPr lang="en-US" altLang="fi-FI" dirty="0" smtClean="0"/>
              <a:t> a dire </a:t>
            </a:r>
            <a:r>
              <a:rPr lang="en-US" altLang="fi-FI" dirty="0" err="1" smtClean="0"/>
              <a:t>qualcosa</a:t>
            </a:r>
            <a:r>
              <a:rPr lang="en-US" altLang="fi-FI" dirty="0" smtClean="0"/>
              <a:t> </a:t>
            </a:r>
            <a:r>
              <a:rPr lang="en-US" altLang="fi-FI" dirty="0" err="1" smtClean="0"/>
              <a:t>che</a:t>
            </a:r>
            <a:r>
              <a:rPr lang="en-US" altLang="fi-FI" dirty="0" smtClean="0"/>
              <a:t> non era </a:t>
            </a:r>
            <a:r>
              <a:rPr lang="en-US" altLang="fi-FI" dirty="0" err="1" smtClean="0"/>
              <a:t>ancora</a:t>
            </a:r>
            <a:r>
              <a:rPr lang="en-US" altLang="fi-FI" dirty="0" smtClean="0"/>
              <a:t> </a:t>
            </a:r>
            <a:r>
              <a:rPr lang="en-US" altLang="fi-FI" dirty="0" err="1" smtClean="0"/>
              <a:t>stato</a:t>
            </a:r>
            <a:r>
              <a:rPr lang="en-US" altLang="fi-FI" dirty="0" smtClean="0"/>
              <a:t> </a:t>
            </a:r>
            <a:r>
              <a:rPr lang="en-US" altLang="fi-FI" dirty="0" err="1" smtClean="0"/>
              <a:t>stato</a:t>
            </a:r>
            <a:r>
              <a:rPr lang="en-US" altLang="fi-FI" dirty="0" smtClean="0"/>
              <a:t> </a:t>
            </a:r>
            <a:r>
              <a:rPr lang="en-US" altLang="fi-FI" dirty="0" err="1" smtClean="0"/>
              <a:t>detto</a:t>
            </a:r>
            <a:r>
              <a:rPr lang="en-US" altLang="fi-FI" dirty="0" smtClean="0"/>
              <a:t> prima</a:t>
            </a:r>
          </a:p>
        </p:txBody>
      </p:sp>
    </p:spTree>
    <p:extLst>
      <p:ext uri="{BB962C8B-B14F-4D97-AF65-F5344CB8AC3E}">
        <p14:creationId xmlns:p14="http://schemas.microsoft.com/office/powerpoint/2010/main" val="142674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solidFill>
                  <a:schemeClr val="accent2"/>
                </a:solidFill>
              </a:rPr>
              <a:t>PROSPETTIVA ORIENTATA ALLA RETE SOCIALE</a:t>
            </a:r>
            <a:endParaRPr lang="it-IT" dirty="0">
              <a:solidFill>
                <a:schemeClr val="accent2"/>
              </a:solidFill>
            </a:endParaRPr>
          </a:p>
        </p:txBody>
      </p:sp>
      <p:sp>
        <p:nvSpPr>
          <p:cNvPr id="3" name="Inhaltsplatzhalter 2"/>
          <p:cNvSpPr>
            <a:spLocks noGrp="1"/>
          </p:cNvSpPr>
          <p:nvPr>
            <p:ph idx="1"/>
          </p:nvPr>
        </p:nvSpPr>
        <p:spPr/>
        <p:txBody>
          <a:bodyPr>
            <a:normAutofit/>
          </a:bodyPr>
          <a:lstStyle/>
          <a:p>
            <a:pPr>
              <a:buFont typeface="Wingdings" pitchFamily="2" charset="2"/>
              <a:buChar char="ü"/>
            </a:pPr>
            <a:r>
              <a:rPr lang="en-US" altLang="fi-FI" dirty="0" err="1" smtClean="0"/>
              <a:t>Tutti</a:t>
            </a:r>
            <a:r>
              <a:rPr lang="en-US" altLang="fi-FI" dirty="0" smtClean="0"/>
              <a:t> </a:t>
            </a:r>
            <a:r>
              <a:rPr lang="en-US" altLang="fi-FI" dirty="0" err="1" smtClean="0"/>
              <a:t>quelli</a:t>
            </a:r>
            <a:r>
              <a:rPr lang="en-US" altLang="fi-FI" dirty="0" smtClean="0"/>
              <a:t> </a:t>
            </a:r>
            <a:r>
              <a:rPr lang="en-US" altLang="fi-FI" dirty="0" err="1" smtClean="0"/>
              <a:t>che</a:t>
            </a:r>
            <a:r>
              <a:rPr lang="en-US" altLang="fi-FI" dirty="0" smtClean="0"/>
              <a:t> </a:t>
            </a:r>
            <a:r>
              <a:rPr lang="en-US" altLang="fi-FI" dirty="0" err="1" smtClean="0"/>
              <a:t>definiscono</a:t>
            </a:r>
            <a:r>
              <a:rPr lang="en-US" altLang="fi-FI" dirty="0" smtClean="0"/>
              <a:t> “</a:t>
            </a:r>
            <a:r>
              <a:rPr lang="en-US" altLang="fi-FI" dirty="0" err="1" smtClean="0"/>
              <a:t>il</a:t>
            </a:r>
            <a:r>
              <a:rPr lang="en-US" altLang="fi-FI" dirty="0" smtClean="0"/>
              <a:t> </a:t>
            </a:r>
            <a:r>
              <a:rPr lang="en-US" altLang="fi-FI" dirty="0" err="1" smtClean="0"/>
              <a:t>problema</a:t>
            </a:r>
            <a:r>
              <a:rPr lang="en-US" altLang="fi-FI" dirty="0" smtClean="0"/>
              <a:t>” </a:t>
            </a:r>
            <a:r>
              <a:rPr lang="en-US" altLang="fi-FI" dirty="0" err="1" smtClean="0"/>
              <a:t>dovrebbero</a:t>
            </a:r>
            <a:r>
              <a:rPr lang="en-US" altLang="fi-FI" dirty="0" smtClean="0"/>
              <a:t> </a:t>
            </a:r>
            <a:r>
              <a:rPr lang="en-US" altLang="fi-FI" dirty="0" err="1" smtClean="0"/>
              <a:t>essere</a:t>
            </a:r>
            <a:r>
              <a:rPr lang="en-US" altLang="fi-FI" dirty="0" smtClean="0"/>
              <a:t> </a:t>
            </a:r>
            <a:r>
              <a:rPr lang="en-US" altLang="fi-FI" dirty="0" err="1" smtClean="0"/>
              <a:t>inclusi</a:t>
            </a:r>
            <a:r>
              <a:rPr lang="en-US" altLang="fi-FI" dirty="0" smtClean="0"/>
              <a:t> </a:t>
            </a:r>
            <a:r>
              <a:rPr lang="en-US" altLang="fi-FI" dirty="0" err="1" smtClean="0"/>
              <a:t>nel</a:t>
            </a:r>
            <a:r>
              <a:rPr lang="en-US" altLang="fi-FI" dirty="0" smtClean="0"/>
              <a:t> </a:t>
            </a:r>
            <a:r>
              <a:rPr lang="en-US" altLang="fi-FI" dirty="0" err="1" smtClean="0"/>
              <a:t>processo</a:t>
            </a:r>
            <a:r>
              <a:rPr lang="en-US" altLang="fi-FI" dirty="0" smtClean="0"/>
              <a:t> </a:t>
            </a:r>
            <a:r>
              <a:rPr lang="en-US" altLang="fi-FI" dirty="0" err="1" smtClean="0"/>
              <a:t>di</a:t>
            </a:r>
            <a:r>
              <a:rPr lang="en-US" altLang="fi-FI" dirty="0" smtClean="0"/>
              <a:t> </a:t>
            </a:r>
            <a:r>
              <a:rPr lang="en-US" altLang="fi-FI" dirty="0" err="1" smtClean="0"/>
              <a:t>trattamento</a:t>
            </a:r>
            <a:endParaRPr lang="en-US" altLang="fi-FI" dirty="0" smtClean="0"/>
          </a:p>
          <a:p>
            <a:pPr>
              <a:buFont typeface="Wingdings" pitchFamily="2" charset="2"/>
              <a:buChar char="ü"/>
            </a:pPr>
            <a:r>
              <a:rPr lang="en-US" altLang="fi-FI" dirty="0" err="1" smtClean="0"/>
              <a:t>Discussione</a:t>
            </a:r>
            <a:r>
              <a:rPr lang="en-US" altLang="fi-FI" dirty="0" smtClean="0"/>
              <a:t> e </a:t>
            </a:r>
            <a:r>
              <a:rPr lang="en-US" altLang="fi-FI" dirty="0" err="1" smtClean="0"/>
              <a:t>decisione</a:t>
            </a:r>
            <a:r>
              <a:rPr lang="en-US" altLang="fi-FI" dirty="0" smtClean="0"/>
              <a:t> </a:t>
            </a:r>
            <a:r>
              <a:rPr lang="en-US" altLang="fi-FI" dirty="0" err="1" smtClean="0"/>
              <a:t>su</a:t>
            </a:r>
            <a:r>
              <a:rPr lang="en-US" altLang="fi-FI" dirty="0" smtClean="0"/>
              <a:t> chi </a:t>
            </a:r>
            <a:r>
              <a:rPr lang="en-US" altLang="fi-FI" dirty="0" err="1" smtClean="0"/>
              <a:t>invitare</a:t>
            </a:r>
            <a:r>
              <a:rPr lang="en-US" altLang="fi-FI" dirty="0" smtClean="0"/>
              <a:t>, </a:t>
            </a:r>
            <a:r>
              <a:rPr lang="en-US" altLang="fi-FI" dirty="0" err="1" smtClean="0"/>
              <a:t>tenendo</a:t>
            </a:r>
            <a:r>
              <a:rPr lang="en-US" altLang="fi-FI" dirty="0" smtClean="0"/>
              <a:t> </a:t>
            </a:r>
            <a:r>
              <a:rPr lang="en-US" altLang="fi-FI" dirty="0" err="1" smtClean="0"/>
              <a:t>conto</a:t>
            </a:r>
            <a:r>
              <a:rPr lang="en-US" altLang="fi-FI" dirty="0" smtClean="0"/>
              <a:t> </a:t>
            </a:r>
            <a:r>
              <a:rPr lang="en-US" altLang="fi-FI" dirty="0" err="1" smtClean="0"/>
              <a:t>di</a:t>
            </a:r>
            <a:r>
              <a:rPr lang="en-US" altLang="fi-FI" dirty="0" smtClean="0"/>
              <a:t> chi e’ a </a:t>
            </a:r>
            <a:r>
              <a:rPr lang="en-US" altLang="fi-FI" dirty="0" err="1" smtClean="0"/>
              <a:t>conoscenza</a:t>
            </a:r>
            <a:r>
              <a:rPr lang="en-US" altLang="fi-FI" dirty="0" smtClean="0"/>
              <a:t> del </a:t>
            </a:r>
            <a:r>
              <a:rPr lang="en-US" altLang="fi-FI" dirty="0" err="1" smtClean="0"/>
              <a:t>problema</a:t>
            </a:r>
            <a:r>
              <a:rPr lang="en-US" altLang="fi-FI" dirty="0" smtClean="0"/>
              <a:t> e chi </a:t>
            </a:r>
            <a:r>
              <a:rPr lang="en-US" altLang="fi-FI" dirty="0" err="1" smtClean="0"/>
              <a:t>potrebbe</a:t>
            </a:r>
            <a:r>
              <a:rPr lang="en-US" altLang="fi-FI" dirty="0" smtClean="0"/>
              <a:t> </a:t>
            </a:r>
            <a:r>
              <a:rPr lang="en-US" altLang="fi-FI" dirty="0" err="1" smtClean="0"/>
              <a:t>essere</a:t>
            </a:r>
            <a:r>
              <a:rPr lang="en-US" altLang="fi-FI" dirty="0" smtClean="0"/>
              <a:t> </a:t>
            </a:r>
            <a:r>
              <a:rPr lang="en-US" altLang="fi-FI" dirty="0" err="1" smtClean="0"/>
              <a:t>di</a:t>
            </a:r>
            <a:r>
              <a:rPr lang="en-US" altLang="fi-FI" dirty="0" smtClean="0"/>
              <a:t> </a:t>
            </a:r>
            <a:r>
              <a:rPr lang="en-US" altLang="fi-FI" dirty="0" err="1" smtClean="0"/>
              <a:t>aiuto</a:t>
            </a:r>
            <a:r>
              <a:rPr lang="en-US" altLang="fi-FI" dirty="0" smtClean="0"/>
              <a:t>. </a:t>
            </a:r>
          </a:p>
          <a:p>
            <a:pPr>
              <a:buFont typeface="Wingdings" pitchFamily="2" charset="2"/>
              <a:buChar char="ü"/>
            </a:pPr>
            <a:r>
              <a:rPr lang="en-US" altLang="fi-FI" dirty="0" err="1" smtClean="0"/>
              <a:t>Famiglia</a:t>
            </a:r>
            <a:r>
              <a:rPr lang="en-US" altLang="fi-FI" dirty="0" smtClean="0"/>
              <a:t>, </a:t>
            </a:r>
            <a:r>
              <a:rPr lang="en-US" altLang="fi-FI" dirty="0" err="1" smtClean="0"/>
              <a:t>parenti</a:t>
            </a:r>
            <a:r>
              <a:rPr lang="en-US" altLang="fi-FI" dirty="0" smtClean="0"/>
              <a:t>, </a:t>
            </a:r>
            <a:r>
              <a:rPr lang="en-US" altLang="fi-FI" dirty="0" err="1" smtClean="0"/>
              <a:t>amici</a:t>
            </a:r>
            <a:r>
              <a:rPr lang="en-US" altLang="fi-FI" dirty="0" smtClean="0"/>
              <a:t>, </a:t>
            </a:r>
            <a:r>
              <a:rPr lang="en-US" altLang="fi-FI" dirty="0" err="1" smtClean="0"/>
              <a:t>vicini</a:t>
            </a:r>
            <a:r>
              <a:rPr lang="en-US" altLang="fi-FI" dirty="0" smtClean="0"/>
              <a:t>, </a:t>
            </a:r>
            <a:r>
              <a:rPr lang="en-US" altLang="fi-FI" dirty="0" err="1" smtClean="0"/>
              <a:t>colleghi</a:t>
            </a:r>
            <a:r>
              <a:rPr lang="en-US" altLang="fi-FI" dirty="0" smtClean="0"/>
              <a:t> o </a:t>
            </a:r>
            <a:r>
              <a:rPr lang="en-US" altLang="fi-FI" dirty="0" err="1" smtClean="0"/>
              <a:t>altre</a:t>
            </a:r>
            <a:r>
              <a:rPr lang="en-US" altLang="fi-FI" dirty="0" smtClean="0"/>
              <a:t> </a:t>
            </a:r>
            <a:r>
              <a:rPr lang="en-US" altLang="fi-FI" dirty="0" err="1" smtClean="0"/>
              <a:t>autorita</a:t>
            </a:r>
            <a:r>
              <a:rPr lang="en-US" altLang="fi-FI" dirty="0" smtClean="0"/>
              <a:t>’</a:t>
            </a:r>
          </a:p>
          <a:p>
            <a:endParaRPr lang="it-IT" dirty="0"/>
          </a:p>
        </p:txBody>
      </p:sp>
    </p:spTree>
    <p:extLst>
      <p:ext uri="{BB962C8B-B14F-4D97-AF65-F5344CB8AC3E}">
        <p14:creationId xmlns:p14="http://schemas.microsoft.com/office/powerpoint/2010/main" val="297040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accent2"/>
                </a:solidFill>
              </a:rPr>
              <a:t>FLESSIBILITA’ E MOBILITA’</a:t>
            </a:r>
            <a:endParaRPr lang="it-IT" dirty="0">
              <a:solidFill>
                <a:schemeClr val="accent2"/>
              </a:solidFill>
            </a:endParaRPr>
          </a:p>
        </p:txBody>
      </p:sp>
      <p:sp>
        <p:nvSpPr>
          <p:cNvPr id="3" name="Inhaltsplatzhalter 2"/>
          <p:cNvSpPr>
            <a:spLocks noGrp="1"/>
          </p:cNvSpPr>
          <p:nvPr>
            <p:ph idx="1"/>
          </p:nvPr>
        </p:nvSpPr>
        <p:spPr/>
        <p:txBody>
          <a:bodyPr>
            <a:normAutofit/>
          </a:bodyPr>
          <a:lstStyle/>
          <a:p>
            <a:pPr>
              <a:buFont typeface="Wingdings" pitchFamily="2" charset="2"/>
              <a:buChar char="ü"/>
            </a:pPr>
            <a:r>
              <a:rPr lang="en-US" altLang="fi-FI" dirty="0" smtClean="0"/>
              <a:t>La </a:t>
            </a:r>
            <a:r>
              <a:rPr lang="en-US" altLang="fi-FI" dirty="0" err="1" smtClean="0"/>
              <a:t>risposta</a:t>
            </a:r>
            <a:r>
              <a:rPr lang="en-US" altLang="fi-FI" dirty="0" smtClean="0"/>
              <a:t> </a:t>
            </a:r>
            <a:r>
              <a:rPr lang="en-US" altLang="fi-FI" dirty="0" err="1" smtClean="0"/>
              <a:t>deve</a:t>
            </a:r>
            <a:r>
              <a:rPr lang="en-US" altLang="fi-FI" dirty="0" smtClean="0"/>
              <a:t> </a:t>
            </a:r>
            <a:r>
              <a:rPr lang="en-US" altLang="fi-FI" dirty="0" err="1" smtClean="0"/>
              <a:t>adattarsi</a:t>
            </a:r>
            <a:r>
              <a:rPr lang="en-US" altLang="fi-FI" dirty="0" smtClean="0"/>
              <a:t> </a:t>
            </a:r>
            <a:r>
              <a:rPr lang="en-US" altLang="fi-FI" dirty="0" err="1" smtClean="0"/>
              <a:t>ai</a:t>
            </a:r>
            <a:r>
              <a:rPr lang="en-US" altLang="fi-FI" dirty="0" smtClean="0"/>
              <a:t> </a:t>
            </a:r>
            <a:r>
              <a:rPr lang="en-US" altLang="fi-FI" dirty="0" err="1" smtClean="0"/>
              <a:t>bisogni</a:t>
            </a:r>
            <a:r>
              <a:rPr lang="en-US" altLang="fi-FI" dirty="0" smtClean="0"/>
              <a:t> </a:t>
            </a:r>
            <a:r>
              <a:rPr lang="en-US" altLang="fi-FI" dirty="0" err="1" smtClean="0"/>
              <a:t>specifici</a:t>
            </a:r>
            <a:r>
              <a:rPr lang="en-US" altLang="fi-FI" dirty="0" smtClean="0"/>
              <a:t> e </a:t>
            </a:r>
            <a:r>
              <a:rPr lang="en-US" altLang="fi-FI" dirty="0" err="1" smtClean="0"/>
              <a:t>ai</a:t>
            </a:r>
            <a:r>
              <a:rPr lang="en-US" altLang="fi-FI" dirty="0" smtClean="0"/>
              <a:t> </a:t>
            </a:r>
            <a:r>
              <a:rPr lang="en-US" altLang="fi-FI" dirty="0" err="1" smtClean="0"/>
              <a:t>continui</a:t>
            </a:r>
            <a:r>
              <a:rPr lang="en-US" altLang="fi-FI" dirty="0" smtClean="0"/>
              <a:t> </a:t>
            </a:r>
            <a:r>
              <a:rPr lang="en-US" altLang="fi-FI" dirty="0" err="1" smtClean="0"/>
              <a:t>cambiamenti</a:t>
            </a:r>
            <a:r>
              <a:rPr lang="en-US" altLang="fi-FI" dirty="0" smtClean="0"/>
              <a:t> </a:t>
            </a:r>
            <a:r>
              <a:rPr lang="en-US" altLang="fi-FI" dirty="0" err="1" smtClean="0"/>
              <a:t>di</a:t>
            </a:r>
            <a:r>
              <a:rPr lang="en-US" altLang="fi-FI" dirty="0" smtClean="0"/>
              <a:t> </a:t>
            </a:r>
            <a:r>
              <a:rPr lang="en-US" altLang="fi-FI" dirty="0" err="1" smtClean="0"/>
              <a:t>ogni</a:t>
            </a:r>
            <a:r>
              <a:rPr lang="en-US" altLang="fi-FI" dirty="0" smtClean="0"/>
              <a:t> </a:t>
            </a:r>
            <a:r>
              <a:rPr lang="en-US" altLang="fi-FI" dirty="0" err="1" smtClean="0"/>
              <a:t>paziente</a:t>
            </a:r>
            <a:r>
              <a:rPr lang="en-US" altLang="fi-FI" dirty="0" smtClean="0"/>
              <a:t> </a:t>
            </a:r>
            <a:r>
              <a:rPr lang="en-US" altLang="fi-FI" dirty="0" err="1" smtClean="0"/>
              <a:t>nel</a:t>
            </a:r>
            <a:r>
              <a:rPr lang="en-US" altLang="fi-FI" dirty="0" smtClean="0"/>
              <a:t> </a:t>
            </a:r>
            <a:r>
              <a:rPr lang="en-US" altLang="fi-FI" dirty="0" err="1" smtClean="0"/>
              <a:t>proprio</a:t>
            </a:r>
            <a:r>
              <a:rPr lang="en-US" altLang="fi-FI" dirty="0" smtClean="0"/>
              <a:t> </a:t>
            </a:r>
            <a:r>
              <a:rPr lang="en-US" altLang="fi-FI" dirty="0" err="1" smtClean="0"/>
              <a:t>contesto</a:t>
            </a:r>
            <a:r>
              <a:rPr lang="en-US" altLang="fi-FI" dirty="0" smtClean="0"/>
              <a:t> </a:t>
            </a:r>
            <a:r>
              <a:rPr lang="en-US" altLang="fi-FI" dirty="0" err="1" smtClean="0"/>
              <a:t>sociale</a:t>
            </a:r>
            <a:endParaRPr lang="en-US" altLang="fi-FI" dirty="0" smtClean="0"/>
          </a:p>
          <a:p>
            <a:pPr>
              <a:buFont typeface="Wingdings" pitchFamily="2" charset="2"/>
              <a:buChar char="ü"/>
            </a:pPr>
            <a:r>
              <a:rPr lang="en-US" altLang="fi-FI" dirty="0" smtClean="0"/>
              <a:t>Il </a:t>
            </a:r>
            <a:r>
              <a:rPr lang="en-US" altLang="fi-FI" dirty="0" err="1" smtClean="0"/>
              <a:t>posto</a:t>
            </a:r>
            <a:r>
              <a:rPr lang="en-US" altLang="fi-FI" dirty="0" smtClean="0"/>
              <a:t> </a:t>
            </a:r>
            <a:r>
              <a:rPr lang="en-US" altLang="fi-FI" dirty="0" err="1" smtClean="0"/>
              <a:t>dell’incontro</a:t>
            </a:r>
            <a:r>
              <a:rPr lang="en-US" altLang="fi-FI" dirty="0" smtClean="0"/>
              <a:t> </a:t>
            </a:r>
            <a:r>
              <a:rPr lang="en-US" altLang="fi-FI" dirty="0" err="1" smtClean="0"/>
              <a:t>viene</a:t>
            </a:r>
            <a:r>
              <a:rPr lang="en-US" altLang="fi-FI" dirty="0" smtClean="0"/>
              <a:t> </a:t>
            </a:r>
            <a:r>
              <a:rPr lang="en-US" altLang="fi-FI" dirty="0" err="1" smtClean="0"/>
              <a:t>deciso</a:t>
            </a:r>
            <a:r>
              <a:rPr lang="en-US" altLang="fi-FI" dirty="0" smtClean="0"/>
              <a:t> </a:t>
            </a:r>
            <a:r>
              <a:rPr lang="en-US" altLang="fi-FI" dirty="0" err="1" smtClean="0"/>
              <a:t>insieme</a:t>
            </a:r>
            <a:endParaRPr lang="en-US" altLang="fi-FI" dirty="0" smtClean="0"/>
          </a:p>
          <a:p>
            <a:pPr>
              <a:buFont typeface="Wingdings" pitchFamily="2" charset="2"/>
              <a:buChar char="ü"/>
            </a:pPr>
            <a:r>
              <a:rPr lang="en-US" altLang="fi-FI" dirty="0" err="1" smtClean="0"/>
              <a:t>Dalle</a:t>
            </a:r>
            <a:r>
              <a:rPr lang="en-US" altLang="fi-FI" dirty="0" smtClean="0"/>
              <a:t> </a:t>
            </a:r>
            <a:r>
              <a:rPr lang="en-US" altLang="fi-FI" dirty="0" err="1" smtClean="0"/>
              <a:t>istituzioni</a:t>
            </a:r>
            <a:r>
              <a:rPr lang="en-US" altLang="fi-FI" dirty="0" smtClean="0"/>
              <a:t> </a:t>
            </a:r>
            <a:r>
              <a:rPr lang="en-US" altLang="fi-FI" dirty="0" err="1" smtClean="0"/>
              <a:t>alle</a:t>
            </a:r>
            <a:r>
              <a:rPr lang="en-US" altLang="fi-FI" dirty="0" smtClean="0"/>
              <a:t> case, </a:t>
            </a:r>
            <a:r>
              <a:rPr lang="en-US" altLang="fi-FI" dirty="0" err="1" smtClean="0"/>
              <a:t>ai</a:t>
            </a:r>
            <a:r>
              <a:rPr lang="en-US" altLang="fi-FI" dirty="0" smtClean="0"/>
              <a:t> </a:t>
            </a:r>
            <a:r>
              <a:rPr lang="en-US" altLang="fi-FI" dirty="0" err="1" smtClean="0"/>
              <a:t>posti</a:t>
            </a:r>
            <a:r>
              <a:rPr lang="en-US" altLang="fi-FI" dirty="0" smtClean="0"/>
              <a:t> </a:t>
            </a:r>
            <a:r>
              <a:rPr lang="en-US" altLang="fi-FI" dirty="0" err="1" smtClean="0"/>
              <a:t>di</a:t>
            </a:r>
            <a:r>
              <a:rPr lang="en-US" altLang="fi-FI" dirty="0" smtClean="0"/>
              <a:t> </a:t>
            </a:r>
            <a:r>
              <a:rPr lang="en-US" altLang="fi-FI" dirty="0" err="1" smtClean="0"/>
              <a:t>lavoro</a:t>
            </a:r>
            <a:r>
              <a:rPr lang="en-US" altLang="fi-FI" dirty="0" smtClean="0"/>
              <a:t>, </a:t>
            </a:r>
            <a:r>
              <a:rPr lang="en-US" altLang="fi-FI" dirty="0" err="1" smtClean="0"/>
              <a:t>alle</a:t>
            </a:r>
            <a:r>
              <a:rPr lang="en-US" altLang="fi-FI" dirty="0" smtClean="0"/>
              <a:t> </a:t>
            </a:r>
            <a:r>
              <a:rPr lang="en-US" altLang="fi-FI" dirty="0" err="1" smtClean="0"/>
              <a:t>scuole</a:t>
            </a:r>
            <a:r>
              <a:rPr lang="en-US" altLang="fi-FI" dirty="0" smtClean="0"/>
              <a:t>, … etc.</a:t>
            </a:r>
          </a:p>
          <a:p>
            <a:endParaRPr lang="it-IT" dirty="0"/>
          </a:p>
        </p:txBody>
      </p:sp>
    </p:spTree>
    <p:extLst>
      <p:ext uri="{BB962C8B-B14F-4D97-AF65-F5344CB8AC3E}">
        <p14:creationId xmlns:p14="http://schemas.microsoft.com/office/powerpoint/2010/main" val="565853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accent2"/>
                </a:solidFill>
              </a:rPr>
              <a:t>RESPONSABILITA’</a:t>
            </a:r>
            <a:endParaRPr lang="it-IT" dirty="0">
              <a:solidFill>
                <a:schemeClr val="accent2"/>
              </a:solidFill>
            </a:endParaRPr>
          </a:p>
        </p:txBody>
      </p:sp>
      <p:sp>
        <p:nvSpPr>
          <p:cNvPr id="3" name="Inhaltsplatzhalter 2"/>
          <p:cNvSpPr>
            <a:spLocks noGrp="1"/>
          </p:cNvSpPr>
          <p:nvPr>
            <p:ph idx="1"/>
          </p:nvPr>
        </p:nvSpPr>
        <p:spPr/>
        <p:txBody>
          <a:bodyPr>
            <a:normAutofit/>
          </a:bodyPr>
          <a:lstStyle/>
          <a:p>
            <a:pPr>
              <a:buFont typeface="Wingdings" pitchFamily="2" charset="2"/>
              <a:buChar char="ü"/>
            </a:pPr>
            <a:r>
              <a:rPr lang="en-US" altLang="fi-FI" dirty="0" smtClean="0"/>
              <a:t>Chi </a:t>
            </a:r>
            <a:r>
              <a:rPr lang="en-US" altLang="fi-FI" dirty="0" err="1" smtClean="0"/>
              <a:t>risponde</a:t>
            </a:r>
            <a:r>
              <a:rPr lang="en-US" altLang="fi-FI" dirty="0" smtClean="0"/>
              <a:t> </a:t>
            </a:r>
            <a:r>
              <a:rPr lang="en-US" altLang="fi-FI" dirty="0" err="1" smtClean="0"/>
              <a:t>alla</a:t>
            </a:r>
            <a:r>
              <a:rPr lang="en-US" altLang="fi-FI" dirty="0" smtClean="0"/>
              <a:t> prima </a:t>
            </a:r>
            <a:r>
              <a:rPr lang="en-US" altLang="fi-FI" dirty="0" err="1" smtClean="0"/>
              <a:t>richiesta</a:t>
            </a:r>
            <a:r>
              <a:rPr lang="en-US" altLang="fi-FI" dirty="0" smtClean="0"/>
              <a:t> </a:t>
            </a:r>
            <a:r>
              <a:rPr lang="en-US" altLang="fi-FI" dirty="0" err="1" smtClean="0"/>
              <a:t>di</a:t>
            </a:r>
            <a:r>
              <a:rPr lang="en-US" altLang="fi-FI" dirty="0" smtClean="0"/>
              <a:t> </a:t>
            </a:r>
            <a:r>
              <a:rPr lang="en-US" altLang="fi-FI" dirty="0" err="1" smtClean="0"/>
              <a:t>aiuto</a:t>
            </a:r>
            <a:r>
              <a:rPr lang="en-US" altLang="fi-FI" dirty="0" smtClean="0"/>
              <a:t> e’ </a:t>
            </a:r>
            <a:r>
              <a:rPr lang="en-US" altLang="fi-FI" dirty="0" err="1" smtClean="0"/>
              <a:t>responsabile</a:t>
            </a:r>
            <a:r>
              <a:rPr lang="en-US" altLang="fi-FI" dirty="0" smtClean="0"/>
              <a:t> </a:t>
            </a:r>
            <a:r>
              <a:rPr lang="en-US" altLang="fi-FI" dirty="0" err="1" smtClean="0"/>
              <a:t>della</a:t>
            </a:r>
            <a:r>
              <a:rPr lang="en-US" altLang="fi-FI" dirty="0" smtClean="0"/>
              <a:t> </a:t>
            </a:r>
            <a:r>
              <a:rPr lang="en-US" altLang="fi-FI" dirty="0" err="1" smtClean="0"/>
              <a:t>organizzazione</a:t>
            </a:r>
            <a:r>
              <a:rPr lang="en-US" altLang="fi-FI" dirty="0" smtClean="0"/>
              <a:t> del primo </a:t>
            </a:r>
            <a:r>
              <a:rPr lang="en-US" altLang="fi-FI" dirty="0" err="1" smtClean="0"/>
              <a:t>incontro</a:t>
            </a:r>
            <a:r>
              <a:rPr lang="en-US" altLang="fi-FI" dirty="0" smtClean="0"/>
              <a:t> </a:t>
            </a:r>
          </a:p>
          <a:p>
            <a:pPr>
              <a:buFont typeface="Wingdings" pitchFamily="2" charset="2"/>
              <a:buChar char="ü"/>
            </a:pPr>
            <a:r>
              <a:rPr lang="en-US" altLang="fi-FI" dirty="0" smtClean="0"/>
              <a:t>Il team e’ </a:t>
            </a:r>
            <a:r>
              <a:rPr lang="en-US" altLang="fi-FI" dirty="0" err="1" smtClean="0"/>
              <a:t>responsabile</a:t>
            </a:r>
            <a:r>
              <a:rPr lang="en-US" altLang="fi-FI" dirty="0" smtClean="0"/>
              <a:t> </a:t>
            </a:r>
            <a:r>
              <a:rPr lang="en-US" altLang="fi-FI" dirty="0" err="1" smtClean="0"/>
              <a:t>di</a:t>
            </a:r>
            <a:r>
              <a:rPr lang="en-US" altLang="fi-FI" dirty="0" smtClean="0"/>
              <a:t> </a:t>
            </a:r>
            <a:r>
              <a:rPr lang="en-US" altLang="fi-FI" dirty="0" err="1" smtClean="0"/>
              <a:t>tutto</a:t>
            </a:r>
            <a:r>
              <a:rPr lang="en-US" altLang="fi-FI" dirty="0" smtClean="0"/>
              <a:t> </a:t>
            </a:r>
            <a:r>
              <a:rPr lang="en-US" altLang="fi-FI" dirty="0" err="1" smtClean="0"/>
              <a:t>il</a:t>
            </a:r>
            <a:r>
              <a:rPr lang="en-US" altLang="fi-FI" dirty="0" smtClean="0"/>
              <a:t> </a:t>
            </a:r>
            <a:r>
              <a:rPr lang="en-US" altLang="fi-FI" dirty="0" err="1" smtClean="0"/>
              <a:t>processo</a:t>
            </a:r>
            <a:r>
              <a:rPr lang="en-US" altLang="fi-FI" dirty="0" smtClean="0"/>
              <a:t>, </a:t>
            </a:r>
            <a:r>
              <a:rPr lang="en-US" altLang="fi-FI" dirty="0" err="1" smtClean="0"/>
              <a:t>indipendentemente</a:t>
            </a:r>
            <a:r>
              <a:rPr lang="en-US" altLang="fi-FI" dirty="0" smtClean="0"/>
              <a:t> </a:t>
            </a:r>
            <a:r>
              <a:rPr lang="en-US" altLang="fi-FI" dirty="0" err="1" smtClean="0"/>
              <a:t>dal</a:t>
            </a:r>
            <a:r>
              <a:rPr lang="en-US" altLang="fi-FI" dirty="0" smtClean="0"/>
              <a:t> </a:t>
            </a:r>
            <a:r>
              <a:rPr lang="en-US" altLang="fi-FI" dirty="0" err="1" smtClean="0"/>
              <a:t>luogo</a:t>
            </a:r>
            <a:r>
              <a:rPr lang="en-US" altLang="fi-FI" dirty="0" smtClean="0"/>
              <a:t> del </a:t>
            </a:r>
            <a:r>
              <a:rPr lang="en-US" altLang="fi-FI" dirty="0" err="1" smtClean="0"/>
              <a:t>trattamento</a:t>
            </a:r>
            <a:endParaRPr lang="en-US" altLang="fi-FI" dirty="0" smtClean="0"/>
          </a:p>
          <a:p>
            <a:pPr>
              <a:buFont typeface="Wingdings" pitchFamily="2" charset="2"/>
              <a:buChar char="ü"/>
            </a:pPr>
            <a:r>
              <a:rPr lang="en-US" altLang="fi-FI" dirty="0" err="1" smtClean="0"/>
              <a:t>Tutto</a:t>
            </a:r>
            <a:r>
              <a:rPr lang="en-US" altLang="fi-FI" dirty="0" smtClean="0"/>
              <a:t> </a:t>
            </a:r>
            <a:r>
              <a:rPr lang="en-US" altLang="fi-FI" dirty="0" err="1" smtClean="0"/>
              <a:t>viene</a:t>
            </a:r>
            <a:r>
              <a:rPr lang="en-US" altLang="fi-FI" dirty="0" smtClean="0"/>
              <a:t> </a:t>
            </a:r>
            <a:r>
              <a:rPr lang="en-US" altLang="fi-FI" dirty="0" err="1" smtClean="0"/>
              <a:t>discusso</a:t>
            </a:r>
            <a:r>
              <a:rPr lang="en-US" altLang="fi-FI" dirty="0" smtClean="0"/>
              <a:t> </a:t>
            </a:r>
            <a:r>
              <a:rPr lang="en-US" altLang="fi-FI" dirty="0" err="1" smtClean="0"/>
              <a:t>apertamente</a:t>
            </a:r>
            <a:r>
              <a:rPr lang="en-US" altLang="fi-FI" dirty="0" smtClean="0"/>
              <a:t> </a:t>
            </a:r>
            <a:r>
              <a:rPr lang="en-US" altLang="fi-FI" dirty="0" err="1" smtClean="0"/>
              <a:t>tra</a:t>
            </a:r>
            <a:r>
              <a:rPr lang="en-US" altLang="fi-FI" dirty="0" smtClean="0"/>
              <a:t> </a:t>
            </a:r>
            <a:r>
              <a:rPr lang="en-US" altLang="fi-FI" dirty="0" err="1" smtClean="0"/>
              <a:t>il</a:t>
            </a:r>
            <a:r>
              <a:rPr lang="en-US" altLang="fi-FI" dirty="0" smtClean="0"/>
              <a:t> team e </a:t>
            </a:r>
            <a:r>
              <a:rPr lang="en-US" altLang="fi-FI" dirty="0" err="1" smtClean="0"/>
              <a:t>il</a:t>
            </a:r>
            <a:r>
              <a:rPr lang="en-US" altLang="fi-FI" dirty="0" smtClean="0"/>
              <a:t> medico </a:t>
            </a:r>
            <a:r>
              <a:rPr lang="en-US" altLang="fi-FI" dirty="0" err="1" smtClean="0"/>
              <a:t>referente</a:t>
            </a:r>
            <a:endParaRPr lang="en-US" altLang="fi-FI" dirty="0" smtClean="0"/>
          </a:p>
          <a:p>
            <a:endParaRPr lang="it-IT" dirty="0"/>
          </a:p>
        </p:txBody>
      </p:sp>
    </p:spTree>
    <p:extLst>
      <p:ext uri="{BB962C8B-B14F-4D97-AF65-F5344CB8AC3E}">
        <p14:creationId xmlns:p14="http://schemas.microsoft.com/office/powerpoint/2010/main" val="375580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accent2"/>
                </a:solidFill>
              </a:rPr>
              <a:t>CONTINUITA’ PSICOLOGICA</a:t>
            </a:r>
            <a:endParaRPr lang="it-IT" dirty="0">
              <a:solidFill>
                <a:schemeClr val="accent2"/>
              </a:solidFill>
            </a:endParaRPr>
          </a:p>
        </p:txBody>
      </p:sp>
      <p:sp>
        <p:nvSpPr>
          <p:cNvPr id="3" name="Inhaltsplatzhalter 2"/>
          <p:cNvSpPr>
            <a:spLocks noGrp="1"/>
          </p:cNvSpPr>
          <p:nvPr>
            <p:ph idx="1"/>
          </p:nvPr>
        </p:nvSpPr>
        <p:spPr/>
        <p:txBody>
          <a:bodyPr>
            <a:normAutofit/>
          </a:bodyPr>
          <a:lstStyle/>
          <a:p>
            <a:pPr>
              <a:lnSpc>
                <a:spcPct val="90000"/>
              </a:lnSpc>
              <a:buFont typeface="Wingdings" pitchFamily="2" charset="2"/>
              <a:buChar char="ü"/>
            </a:pPr>
            <a:r>
              <a:rPr lang="en-US" altLang="fi-FI" dirty="0" smtClean="0"/>
              <a:t>Un team </a:t>
            </a:r>
            <a:r>
              <a:rPr lang="en-US" altLang="fi-FI" dirty="0" err="1" smtClean="0"/>
              <a:t>integrato</a:t>
            </a:r>
            <a:r>
              <a:rPr lang="en-US" altLang="fi-FI" dirty="0" smtClean="0"/>
              <a:t> </a:t>
            </a:r>
            <a:r>
              <a:rPr lang="en-US" altLang="fi-FI" dirty="0" err="1" smtClean="0"/>
              <a:t>di</a:t>
            </a:r>
            <a:r>
              <a:rPr lang="en-US" altLang="fi-FI" dirty="0" smtClean="0"/>
              <a:t> </a:t>
            </a:r>
            <a:r>
              <a:rPr lang="en-US" altLang="fi-FI" dirty="0" err="1" smtClean="0"/>
              <a:t>operatori</a:t>
            </a:r>
            <a:r>
              <a:rPr lang="en-US" altLang="fi-FI" dirty="0" smtClean="0"/>
              <a:t> del </a:t>
            </a:r>
            <a:r>
              <a:rPr lang="en-US" altLang="fi-FI" dirty="0" err="1" smtClean="0"/>
              <a:t>reparto</a:t>
            </a:r>
            <a:r>
              <a:rPr lang="en-US" altLang="fi-FI" dirty="0" smtClean="0"/>
              <a:t> e del </a:t>
            </a:r>
            <a:r>
              <a:rPr lang="en-US" altLang="fi-FI" dirty="0" err="1" smtClean="0"/>
              <a:t>servizio</a:t>
            </a:r>
            <a:r>
              <a:rPr lang="en-US" altLang="fi-FI" dirty="0" smtClean="0"/>
              <a:t> </a:t>
            </a:r>
            <a:r>
              <a:rPr lang="en-US" altLang="fi-FI" dirty="0" err="1" smtClean="0"/>
              <a:t>territoriale</a:t>
            </a:r>
            <a:endParaRPr lang="en-US" altLang="fi-FI" dirty="0" smtClean="0"/>
          </a:p>
          <a:p>
            <a:pPr>
              <a:lnSpc>
                <a:spcPct val="90000"/>
              </a:lnSpc>
              <a:buFont typeface="Wingdings" pitchFamily="2" charset="2"/>
              <a:buChar char="ü"/>
            </a:pPr>
            <a:r>
              <a:rPr lang="en-US" altLang="fi-FI" dirty="0" err="1" smtClean="0"/>
              <a:t>Incontri</a:t>
            </a:r>
            <a:r>
              <a:rPr lang="en-US" altLang="fi-FI" dirty="0" smtClean="0"/>
              <a:t> </a:t>
            </a:r>
            <a:r>
              <a:rPr lang="en-US" altLang="fi-FI" dirty="0" err="1" smtClean="0"/>
              <a:t>frequenti</a:t>
            </a:r>
            <a:r>
              <a:rPr lang="en-US" altLang="fi-FI" dirty="0" smtClean="0"/>
              <a:t> </a:t>
            </a:r>
            <a:r>
              <a:rPr lang="en-US" altLang="fi-FI" dirty="0" err="1" smtClean="0"/>
              <a:t>quanto</a:t>
            </a:r>
            <a:r>
              <a:rPr lang="en-US" altLang="fi-FI" dirty="0" smtClean="0"/>
              <a:t> </a:t>
            </a:r>
            <a:r>
              <a:rPr lang="en-US" altLang="fi-FI" dirty="0" err="1" smtClean="0"/>
              <a:t>necessario</a:t>
            </a:r>
            <a:endParaRPr lang="en-US" altLang="fi-FI" dirty="0" smtClean="0"/>
          </a:p>
          <a:p>
            <a:pPr>
              <a:lnSpc>
                <a:spcPct val="90000"/>
              </a:lnSpc>
              <a:buFont typeface="Wingdings" pitchFamily="2" charset="2"/>
              <a:buChar char="ü"/>
            </a:pPr>
            <a:r>
              <a:rPr lang="en-US" altLang="fi-FI" dirty="0" err="1" smtClean="0"/>
              <a:t>Incontri</a:t>
            </a:r>
            <a:r>
              <a:rPr lang="en-US" altLang="fi-FI" dirty="0" smtClean="0"/>
              <a:t> </a:t>
            </a:r>
            <a:r>
              <a:rPr lang="en-US" altLang="fi-FI" dirty="0" err="1" smtClean="0"/>
              <a:t>che</a:t>
            </a:r>
            <a:r>
              <a:rPr lang="en-US" altLang="fi-FI" dirty="0" smtClean="0"/>
              <a:t> </a:t>
            </a:r>
            <a:r>
              <a:rPr lang="en-US" altLang="fi-FI" dirty="0" err="1" smtClean="0"/>
              <a:t>durano</a:t>
            </a:r>
            <a:r>
              <a:rPr lang="en-US" altLang="fi-FI" dirty="0" smtClean="0"/>
              <a:t> </a:t>
            </a:r>
            <a:r>
              <a:rPr lang="en-US" altLang="fi-FI" dirty="0" err="1" smtClean="0"/>
              <a:t>il</a:t>
            </a:r>
            <a:r>
              <a:rPr lang="en-US" altLang="fi-FI" dirty="0" smtClean="0"/>
              <a:t> tempo </a:t>
            </a:r>
            <a:r>
              <a:rPr lang="en-US" altLang="fi-FI" dirty="0" err="1" smtClean="0"/>
              <a:t>necessario</a:t>
            </a:r>
            <a:endParaRPr lang="en-US" altLang="fi-FI" dirty="0" smtClean="0"/>
          </a:p>
          <a:p>
            <a:pPr>
              <a:lnSpc>
                <a:spcPct val="90000"/>
              </a:lnSpc>
              <a:buFont typeface="Wingdings" pitchFamily="2" charset="2"/>
              <a:buChar char="ü"/>
            </a:pPr>
            <a:r>
              <a:rPr lang="en-US" altLang="fi-FI" dirty="0" smtClean="0"/>
              <a:t>Lo </a:t>
            </a:r>
            <a:r>
              <a:rPr lang="en-US" altLang="fi-FI" dirty="0" err="1" smtClean="0"/>
              <a:t>stesso</a:t>
            </a:r>
            <a:r>
              <a:rPr lang="en-US" altLang="fi-FI" dirty="0" smtClean="0"/>
              <a:t> team </a:t>
            </a:r>
            <a:r>
              <a:rPr lang="en-US" altLang="fi-FI" dirty="0" err="1" smtClean="0"/>
              <a:t>sia</a:t>
            </a:r>
            <a:r>
              <a:rPr lang="en-US" altLang="fi-FI" dirty="0" smtClean="0"/>
              <a:t> </a:t>
            </a:r>
            <a:r>
              <a:rPr lang="en-US" altLang="fi-FI" dirty="0" err="1" smtClean="0"/>
              <a:t>nell’ospedale</a:t>
            </a:r>
            <a:r>
              <a:rPr lang="en-US" altLang="fi-FI" dirty="0" smtClean="0"/>
              <a:t> </a:t>
            </a:r>
            <a:r>
              <a:rPr lang="en-US" altLang="fi-FI" dirty="0" err="1" smtClean="0"/>
              <a:t>che</a:t>
            </a:r>
            <a:r>
              <a:rPr lang="en-US" altLang="fi-FI" dirty="0" smtClean="0"/>
              <a:t> </a:t>
            </a:r>
            <a:r>
              <a:rPr lang="en-US" altLang="fi-FI" dirty="0" err="1" smtClean="0"/>
              <a:t>fuori</a:t>
            </a:r>
            <a:endParaRPr lang="en-US" altLang="fi-FI" dirty="0" smtClean="0"/>
          </a:p>
          <a:p>
            <a:pPr>
              <a:lnSpc>
                <a:spcPct val="90000"/>
              </a:lnSpc>
              <a:buFont typeface="Wingdings" pitchFamily="2" charset="2"/>
              <a:buChar char="ü"/>
            </a:pPr>
            <a:r>
              <a:rPr lang="en-US" altLang="fi-FI" dirty="0" err="1" smtClean="0"/>
              <a:t>Nella</a:t>
            </a:r>
            <a:r>
              <a:rPr lang="en-US" altLang="fi-FI" dirty="0" smtClean="0"/>
              <a:t> </a:t>
            </a:r>
            <a:r>
              <a:rPr lang="en-US" altLang="fi-FI" dirty="0" err="1" smtClean="0"/>
              <a:t>prossima</a:t>
            </a:r>
            <a:r>
              <a:rPr lang="en-US" altLang="fi-FI" dirty="0" smtClean="0"/>
              <a:t> </a:t>
            </a:r>
            <a:r>
              <a:rPr lang="en-US" altLang="fi-FI" dirty="0" err="1" smtClean="0"/>
              <a:t>crisi</a:t>
            </a:r>
            <a:r>
              <a:rPr lang="en-US" altLang="fi-FI" dirty="0" smtClean="0"/>
              <a:t>, </a:t>
            </a:r>
            <a:r>
              <a:rPr lang="en-US" altLang="fi-FI" dirty="0" err="1" smtClean="0"/>
              <a:t>il</a:t>
            </a:r>
            <a:r>
              <a:rPr lang="en-US" altLang="fi-FI" dirty="0" smtClean="0"/>
              <a:t> </a:t>
            </a:r>
            <a:r>
              <a:rPr lang="en-US" altLang="fi-FI" dirty="0" err="1" smtClean="0"/>
              <a:t>nucleo</a:t>
            </a:r>
            <a:r>
              <a:rPr lang="en-US" altLang="fi-FI" dirty="0" smtClean="0"/>
              <a:t> </a:t>
            </a:r>
            <a:r>
              <a:rPr lang="en-US" altLang="fi-FI" dirty="0" err="1" smtClean="0"/>
              <a:t>dello</a:t>
            </a:r>
            <a:r>
              <a:rPr lang="en-US" altLang="fi-FI" dirty="0" smtClean="0"/>
              <a:t> </a:t>
            </a:r>
            <a:r>
              <a:rPr lang="en-US" altLang="fi-FI" dirty="0" err="1" smtClean="0"/>
              <a:t>stesso</a:t>
            </a:r>
            <a:r>
              <a:rPr lang="en-US" altLang="fi-FI" dirty="0" smtClean="0"/>
              <a:t> team</a:t>
            </a:r>
          </a:p>
          <a:p>
            <a:pPr>
              <a:lnSpc>
                <a:spcPct val="90000"/>
              </a:lnSpc>
              <a:buFont typeface="Wingdings" pitchFamily="2" charset="2"/>
              <a:buChar char="ü"/>
            </a:pPr>
            <a:r>
              <a:rPr lang="en-US" altLang="fi-FI" dirty="0" smtClean="0"/>
              <a:t>Non </a:t>
            </a:r>
            <a:r>
              <a:rPr lang="en-US" altLang="fi-FI" dirty="0" err="1" smtClean="0"/>
              <a:t>invio</a:t>
            </a:r>
            <a:r>
              <a:rPr lang="en-US" altLang="fi-FI" dirty="0" smtClean="0"/>
              <a:t> ad </a:t>
            </a:r>
            <a:r>
              <a:rPr lang="en-US" altLang="fi-FI" dirty="0" err="1" smtClean="0"/>
              <a:t>altri</a:t>
            </a:r>
            <a:endParaRPr lang="en-US" altLang="fi-FI" dirty="0" smtClean="0"/>
          </a:p>
          <a:p>
            <a:endParaRPr lang="it-IT" dirty="0"/>
          </a:p>
        </p:txBody>
      </p:sp>
    </p:spTree>
    <p:extLst>
      <p:ext uri="{BB962C8B-B14F-4D97-AF65-F5344CB8AC3E}">
        <p14:creationId xmlns:p14="http://schemas.microsoft.com/office/powerpoint/2010/main" val="298061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i="1" dirty="0"/>
              <a:t>«Il dialogo è un accadimento molto semplice. E’ così semplice che abbiamo difficoltà a credere alla sua semplicità. E’ la prima cosa che impariamo nella nostra vita fin dai primi momenti in cui nasciamo. Nonostante questo, sembra essere una delle parti più difficili del nostro lavoro</a:t>
            </a:r>
            <a:r>
              <a:rPr lang="it-IT" i="1" dirty="0" smtClean="0"/>
              <a:t>» (Y </a:t>
            </a:r>
            <a:r>
              <a:rPr lang="it-IT" i="1" dirty="0" err="1" smtClean="0"/>
              <a:t>Seikkula</a:t>
            </a:r>
            <a:r>
              <a:rPr lang="it-IT" i="1" dirty="0" smtClean="0"/>
              <a:t>)</a:t>
            </a:r>
            <a:endParaRPr lang="it-IT" i="1" dirty="0"/>
          </a:p>
          <a:p>
            <a:endParaRPr lang="it-IT" dirty="0"/>
          </a:p>
        </p:txBody>
      </p:sp>
    </p:spTree>
    <p:extLst>
      <p:ext uri="{BB962C8B-B14F-4D97-AF65-F5344CB8AC3E}">
        <p14:creationId xmlns:p14="http://schemas.microsoft.com/office/powerpoint/2010/main" val="2608890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accent2"/>
                </a:solidFill>
              </a:rPr>
              <a:t>TOLLERANZA DELLA INCERTEZZA</a:t>
            </a:r>
            <a:endParaRPr lang="it-IT" dirty="0">
              <a:solidFill>
                <a:schemeClr val="accent2"/>
              </a:solidFill>
            </a:endParaRPr>
          </a:p>
        </p:txBody>
      </p:sp>
      <p:sp>
        <p:nvSpPr>
          <p:cNvPr id="3" name="Inhaltsplatzhalter 2"/>
          <p:cNvSpPr>
            <a:spLocks noGrp="1"/>
          </p:cNvSpPr>
          <p:nvPr>
            <p:ph idx="1"/>
          </p:nvPr>
        </p:nvSpPr>
        <p:spPr/>
        <p:txBody>
          <a:bodyPr>
            <a:normAutofit/>
          </a:bodyPr>
          <a:lstStyle/>
          <a:p>
            <a:pPr>
              <a:buFont typeface="Wingdings" pitchFamily="2" charset="2"/>
              <a:buChar char="ü"/>
            </a:pPr>
            <a:r>
              <a:rPr lang="en-US" altLang="fi-FI" dirty="0" err="1" smtClean="0"/>
              <a:t>Costruire</a:t>
            </a:r>
            <a:r>
              <a:rPr lang="en-US" altLang="fi-FI" dirty="0" smtClean="0"/>
              <a:t> un </a:t>
            </a:r>
            <a:r>
              <a:rPr lang="en-US" altLang="fi-FI" dirty="0" err="1" smtClean="0"/>
              <a:t>contesto</a:t>
            </a:r>
            <a:r>
              <a:rPr lang="en-US" altLang="fi-FI" dirty="0" smtClean="0"/>
              <a:t> in cui </a:t>
            </a:r>
            <a:r>
              <a:rPr lang="en-US" altLang="fi-FI" dirty="0" err="1" smtClean="0"/>
              <a:t>sia</a:t>
            </a:r>
            <a:r>
              <a:rPr lang="en-US" altLang="fi-FI" dirty="0" smtClean="0"/>
              <a:t> </a:t>
            </a:r>
            <a:r>
              <a:rPr lang="en-US" altLang="fi-FI" dirty="0" err="1" smtClean="0"/>
              <a:t>possibile</a:t>
            </a:r>
            <a:r>
              <a:rPr lang="en-US" altLang="fi-FI" dirty="0" smtClean="0"/>
              <a:t> </a:t>
            </a:r>
            <a:r>
              <a:rPr lang="en-US" altLang="fi-FI" dirty="0" err="1" smtClean="0"/>
              <a:t>che</a:t>
            </a:r>
            <a:r>
              <a:rPr lang="en-US" altLang="fi-FI" dirty="0" smtClean="0"/>
              <a:t> </a:t>
            </a:r>
            <a:r>
              <a:rPr lang="en-US" altLang="fi-FI" dirty="0" err="1" smtClean="0"/>
              <a:t>i</a:t>
            </a:r>
            <a:r>
              <a:rPr lang="en-US" altLang="fi-FI" dirty="0" smtClean="0"/>
              <a:t> </a:t>
            </a:r>
            <a:r>
              <a:rPr lang="en-US" altLang="fi-FI" dirty="0" err="1" smtClean="0"/>
              <a:t>processi</a:t>
            </a:r>
            <a:r>
              <a:rPr lang="en-US" altLang="fi-FI" dirty="0" smtClean="0"/>
              <a:t> </a:t>
            </a:r>
            <a:r>
              <a:rPr lang="en-US" altLang="fi-FI" dirty="0" err="1" smtClean="0"/>
              <a:t>avvengano</a:t>
            </a:r>
            <a:r>
              <a:rPr lang="en-US" altLang="fi-FI" dirty="0" smtClean="0"/>
              <a:t> in </a:t>
            </a:r>
            <a:r>
              <a:rPr lang="en-US" altLang="fi-FI" dirty="0" err="1" smtClean="0"/>
              <a:t>sicurezza</a:t>
            </a:r>
            <a:endParaRPr lang="en-US" altLang="fi-FI" dirty="0" smtClean="0"/>
          </a:p>
          <a:p>
            <a:pPr>
              <a:buFont typeface="Wingdings" pitchFamily="2" charset="2"/>
              <a:buChar char="ü"/>
            </a:pPr>
            <a:r>
              <a:rPr lang="en-US" altLang="fi-FI" dirty="0" err="1" smtClean="0"/>
              <a:t>Promuovere</a:t>
            </a:r>
            <a:r>
              <a:rPr lang="en-US" altLang="fi-FI" dirty="0" smtClean="0"/>
              <a:t> le </a:t>
            </a:r>
            <a:r>
              <a:rPr lang="en-US" altLang="fi-FI" dirty="0" err="1" smtClean="0"/>
              <a:t>risorse</a:t>
            </a:r>
            <a:r>
              <a:rPr lang="en-US" altLang="fi-FI" dirty="0" smtClean="0"/>
              <a:t> </a:t>
            </a:r>
            <a:r>
              <a:rPr lang="en-US" altLang="fi-FI" dirty="0" err="1" smtClean="0"/>
              <a:t>psicologiche</a:t>
            </a:r>
            <a:r>
              <a:rPr lang="en-US" altLang="fi-FI" dirty="0" smtClean="0"/>
              <a:t> del </a:t>
            </a:r>
            <a:r>
              <a:rPr lang="en-US" altLang="fi-FI" dirty="0" err="1" smtClean="0"/>
              <a:t>paziente</a:t>
            </a:r>
            <a:r>
              <a:rPr lang="en-US" altLang="fi-FI" dirty="0" smtClean="0"/>
              <a:t> e </a:t>
            </a:r>
            <a:r>
              <a:rPr lang="en-US" altLang="fi-FI" dirty="0" err="1" smtClean="0"/>
              <a:t>di</a:t>
            </a:r>
            <a:r>
              <a:rPr lang="en-US" altLang="fi-FI" dirty="0" smtClean="0"/>
              <a:t> </a:t>
            </a:r>
            <a:r>
              <a:rPr lang="en-US" altLang="fi-FI" dirty="0" err="1" smtClean="0"/>
              <a:t>coloro</a:t>
            </a:r>
            <a:r>
              <a:rPr lang="en-US" altLang="fi-FI" dirty="0" smtClean="0"/>
              <a:t> </a:t>
            </a:r>
            <a:r>
              <a:rPr lang="en-US" altLang="fi-FI" dirty="0" err="1" smtClean="0"/>
              <a:t>che</a:t>
            </a:r>
            <a:r>
              <a:rPr lang="en-US" altLang="fi-FI" dirty="0" smtClean="0"/>
              <a:t> </a:t>
            </a:r>
            <a:r>
              <a:rPr lang="en-US" altLang="fi-FI" dirty="0" err="1" smtClean="0"/>
              <a:t>gli</a:t>
            </a:r>
            <a:r>
              <a:rPr lang="en-US" altLang="fi-FI" dirty="0" smtClean="0"/>
              <a:t> </a:t>
            </a:r>
            <a:r>
              <a:rPr lang="en-US" altLang="fi-FI" dirty="0" err="1" smtClean="0"/>
              <a:t>sono</a:t>
            </a:r>
            <a:r>
              <a:rPr lang="en-US" altLang="fi-FI" dirty="0" smtClean="0"/>
              <a:t> </a:t>
            </a:r>
            <a:r>
              <a:rPr lang="en-US" altLang="fi-FI" dirty="0" err="1" smtClean="0"/>
              <a:t>vicini</a:t>
            </a:r>
            <a:endParaRPr lang="en-US" altLang="fi-FI" dirty="0" smtClean="0"/>
          </a:p>
          <a:p>
            <a:pPr>
              <a:buFont typeface="Wingdings" pitchFamily="2" charset="2"/>
              <a:buChar char="ü"/>
            </a:pPr>
            <a:r>
              <a:rPr lang="en-US" altLang="fi-FI" dirty="0" err="1" smtClean="0"/>
              <a:t>Evitare</a:t>
            </a:r>
            <a:r>
              <a:rPr lang="en-US" altLang="fi-FI" dirty="0" smtClean="0"/>
              <a:t> </a:t>
            </a:r>
            <a:r>
              <a:rPr lang="en-US" altLang="fi-FI" dirty="0" err="1" smtClean="0"/>
              <a:t>decisioni</a:t>
            </a:r>
            <a:r>
              <a:rPr lang="en-US" altLang="fi-FI" dirty="0" smtClean="0"/>
              <a:t> premature e </a:t>
            </a:r>
            <a:r>
              <a:rPr lang="en-US" altLang="fi-FI" dirty="0" err="1" smtClean="0"/>
              <a:t>piani</a:t>
            </a:r>
            <a:r>
              <a:rPr lang="en-US" altLang="fi-FI" dirty="0" smtClean="0"/>
              <a:t> </a:t>
            </a:r>
            <a:r>
              <a:rPr lang="en-US" altLang="fi-FI" dirty="0" err="1" smtClean="0"/>
              <a:t>di</a:t>
            </a:r>
            <a:r>
              <a:rPr lang="en-US" altLang="fi-FI" dirty="0" smtClean="0"/>
              <a:t> </a:t>
            </a:r>
            <a:r>
              <a:rPr lang="en-US" altLang="fi-FI" dirty="0" err="1" smtClean="0"/>
              <a:t>trattamento</a:t>
            </a:r>
            <a:endParaRPr lang="en-US" altLang="fi-FI" dirty="0" smtClean="0"/>
          </a:p>
          <a:p>
            <a:pPr>
              <a:buFont typeface="Wingdings" pitchFamily="2" charset="2"/>
              <a:buChar char="ü"/>
            </a:pPr>
            <a:r>
              <a:rPr lang="en-US" altLang="fi-FI" dirty="0" err="1" smtClean="0"/>
              <a:t>Definire</a:t>
            </a:r>
            <a:r>
              <a:rPr lang="en-US" altLang="fi-FI" dirty="0" smtClean="0"/>
              <a:t> </a:t>
            </a:r>
            <a:r>
              <a:rPr lang="en-US" altLang="fi-FI" dirty="0" err="1" smtClean="0"/>
              <a:t>apertamente</a:t>
            </a:r>
            <a:endParaRPr lang="en-US" altLang="fi-FI" dirty="0" smtClean="0"/>
          </a:p>
          <a:p>
            <a:endParaRPr lang="it-IT" dirty="0"/>
          </a:p>
        </p:txBody>
      </p:sp>
    </p:spTree>
    <p:extLst>
      <p:ext uri="{BB962C8B-B14F-4D97-AF65-F5344CB8AC3E}">
        <p14:creationId xmlns:p14="http://schemas.microsoft.com/office/powerpoint/2010/main" val="1203478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solidFill>
                  <a:schemeClr val="accent2"/>
                </a:solidFill>
              </a:rPr>
              <a:t>DIALOGISMO (e </a:t>
            </a:r>
            <a:r>
              <a:rPr lang="en-GB" dirty="0" err="1" smtClean="0">
                <a:solidFill>
                  <a:schemeClr val="accent2"/>
                </a:solidFill>
              </a:rPr>
              <a:t>polifonia</a:t>
            </a:r>
            <a:r>
              <a:rPr lang="en-GB" dirty="0" smtClean="0">
                <a:solidFill>
                  <a:schemeClr val="accent2"/>
                </a:solidFill>
              </a:rPr>
              <a:t>)</a:t>
            </a:r>
            <a:endParaRPr lang="it-IT" dirty="0">
              <a:solidFill>
                <a:schemeClr val="accent2"/>
              </a:solidFill>
            </a:endParaRPr>
          </a:p>
        </p:txBody>
      </p:sp>
      <p:sp>
        <p:nvSpPr>
          <p:cNvPr id="3" name="Inhaltsplatzhalter 2"/>
          <p:cNvSpPr>
            <a:spLocks noGrp="1"/>
          </p:cNvSpPr>
          <p:nvPr>
            <p:ph idx="1"/>
          </p:nvPr>
        </p:nvSpPr>
        <p:spPr/>
        <p:txBody>
          <a:bodyPr>
            <a:normAutofit/>
          </a:bodyPr>
          <a:lstStyle/>
          <a:p>
            <a:pPr>
              <a:buFont typeface="Wingdings" pitchFamily="2" charset="2"/>
              <a:buChar char="ü"/>
            </a:pPr>
            <a:r>
              <a:rPr lang="en-US" altLang="fi-FI" dirty="0" err="1" smtClean="0"/>
              <a:t>L’enfasi</a:t>
            </a:r>
            <a:r>
              <a:rPr lang="en-US" altLang="fi-FI" dirty="0" smtClean="0"/>
              <a:t> e’ </a:t>
            </a:r>
            <a:r>
              <a:rPr lang="en-US" altLang="fi-FI" dirty="0" err="1" smtClean="0"/>
              <a:t>posta</a:t>
            </a:r>
            <a:r>
              <a:rPr lang="en-US" altLang="fi-FI" dirty="0" smtClean="0"/>
              <a:t> </a:t>
            </a:r>
            <a:r>
              <a:rPr lang="en-US" altLang="fi-FI" dirty="0" err="1" smtClean="0"/>
              <a:t>sul</a:t>
            </a:r>
            <a:r>
              <a:rPr lang="en-US" altLang="fi-FI" dirty="0" smtClean="0"/>
              <a:t> </a:t>
            </a:r>
            <a:r>
              <a:rPr lang="en-US" altLang="fi-FI" dirty="0" err="1" smtClean="0"/>
              <a:t>generare</a:t>
            </a:r>
            <a:r>
              <a:rPr lang="en-US" altLang="fi-FI" dirty="0" smtClean="0"/>
              <a:t> </a:t>
            </a:r>
            <a:r>
              <a:rPr lang="en-US" altLang="fi-FI" dirty="0" err="1" smtClean="0"/>
              <a:t>dialogo</a:t>
            </a:r>
            <a:r>
              <a:rPr lang="en-US" altLang="fi-FI" dirty="0" smtClean="0"/>
              <a:t> </a:t>
            </a:r>
            <a:r>
              <a:rPr lang="en-US" altLang="fi-FI" dirty="0" err="1" smtClean="0"/>
              <a:t>piuttosto</a:t>
            </a:r>
            <a:r>
              <a:rPr lang="en-US" altLang="fi-FI" dirty="0" smtClean="0"/>
              <a:t> </a:t>
            </a:r>
            <a:r>
              <a:rPr lang="en-US" altLang="fi-FI" dirty="0" err="1" smtClean="0"/>
              <a:t>che</a:t>
            </a:r>
            <a:r>
              <a:rPr lang="en-US" altLang="fi-FI" dirty="0" smtClean="0"/>
              <a:t> </a:t>
            </a:r>
            <a:r>
              <a:rPr lang="en-US" altLang="fi-FI" dirty="0" err="1" smtClean="0"/>
              <a:t>sul</a:t>
            </a:r>
            <a:r>
              <a:rPr lang="en-US" altLang="fi-FI" dirty="0" smtClean="0"/>
              <a:t> </a:t>
            </a:r>
            <a:r>
              <a:rPr lang="en-US" altLang="fi-FI" dirty="0" err="1" smtClean="0"/>
              <a:t>promuovere</a:t>
            </a:r>
            <a:r>
              <a:rPr lang="en-US" altLang="fi-FI" dirty="0" smtClean="0"/>
              <a:t> </a:t>
            </a:r>
            <a:r>
              <a:rPr lang="en-US" altLang="fi-FI" dirty="0" err="1" smtClean="0"/>
              <a:t>il</a:t>
            </a:r>
            <a:r>
              <a:rPr lang="en-US" altLang="fi-FI" dirty="0" smtClean="0"/>
              <a:t> </a:t>
            </a:r>
            <a:r>
              <a:rPr lang="en-US" altLang="fi-FI" dirty="0" err="1" smtClean="0"/>
              <a:t>cambiamento</a:t>
            </a:r>
            <a:r>
              <a:rPr lang="en-US" altLang="fi-FI" dirty="0" smtClean="0"/>
              <a:t> </a:t>
            </a:r>
            <a:r>
              <a:rPr lang="en-US" altLang="fi-FI" dirty="0" err="1" smtClean="0"/>
              <a:t>nel</a:t>
            </a:r>
            <a:r>
              <a:rPr lang="en-US" altLang="fi-FI" dirty="0" smtClean="0"/>
              <a:t> </a:t>
            </a:r>
            <a:r>
              <a:rPr lang="en-US" altLang="fi-FI" dirty="0" err="1" smtClean="0"/>
              <a:t>paziente</a:t>
            </a:r>
            <a:r>
              <a:rPr lang="en-US" altLang="fi-FI" dirty="0" smtClean="0"/>
              <a:t> o </a:t>
            </a:r>
            <a:r>
              <a:rPr lang="en-US" altLang="fi-FI" dirty="0" err="1" smtClean="0"/>
              <a:t>nella</a:t>
            </a:r>
            <a:r>
              <a:rPr lang="en-US" altLang="fi-FI" dirty="0" smtClean="0"/>
              <a:t> </a:t>
            </a:r>
            <a:r>
              <a:rPr lang="en-US" altLang="fi-FI" dirty="0" err="1" smtClean="0"/>
              <a:t>famiglia</a:t>
            </a:r>
            <a:endParaRPr lang="en-US" altLang="fi-FI" dirty="0" smtClean="0"/>
          </a:p>
          <a:p>
            <a:pPr>
              <a:buFont typeface="Wingdings" pitchFamily="2" charset="2"/>
              <a:buChar char="ü"/>
            </a:pPr>
            <a:r>
              <a:rPr lang="en-US" altLang="fi-FI" dirty="0" err="1" smtClean="0"/>
              <a:t>Nuove</a:t>
            </a:r>
            <a:r>
              <a:rPr lang="en-US" altLang="fi-FI" dirty="0" smtClean="0"/>
              <a:t> parole e </a:t>
            </a:r>
            <a:r>
              <a:rPr lang="en-US" altLang="fi-FI" dirty="0" err="1" smtClean="0"/>
              <a:t>linguaggio</a:t>
            </a:r>
            <a:r>
              <a:rPr lang="en-US" altLang="fi-FI" dirty="0" smtClean="0"/>
              <a:t> </a:t>
            </a:r>
            <a:r>
              <a:rPr lang="en-US" altLang="fi-FI" dirty="0" err="1" smtClean="0"/>
              <a:t>condiviso</a:t>
            </a:r>
            <a:r>
              <a:rPr lang="en-US" altLang="fi-FI" dirty="0" smtClean="0"/>
              <a:t> per le </a:t>
            </a:r>
            <a:r>
              <a:rPr lang="en-US" altLang="fi-FI" dirty="0" err="1" smtClean="0"/>
              <a:t>esperienze</a:t>
            </a:r>
            <a:r>
              <a:rPr lang="en-US" altLang="fi-FI" dirty="0" smtClean="0"/>
              <a:t>, </a:t>
            </a:r>
            <a:r>
              <a:rPr lang="en-US" altLang="fi-FI" dirty="0" err="1" smtClean="0"/>
              <a:t>che</a:t>
            </a:r>
            <a:r>
              <a:rPr lang="en-US" altLang="fi-FI" dirty="0" smtClean="0"/>
              <a:t> non </a:t>
            </a:r>
            <a:r>
              <a:rPr lang="en-US" altLang="fi-FI" dirty="0" err="1" smtClean="0"/>
              <a:t>hanno</a:t>
            </a:r>
            <a:r>
              <a:rPr lang="en-US" altLang="fi-FI" dirty="0" smtClean="0"/>
              <a:t> </a:t>
            </a:r>
            <a:r>
              <a:rPr lang="en-US" altLang="fi-FI" dirty="0" err="1" smtClean="0"/>
              <a:t>trovato</a:t>
            </a:r>
            <a:r>
              <a:rPr lang="en-US" altLang="fi-FI" dirty="0" smtClean="0"/>
              <a:t> </a:t>
            </a:r>
            <a:r>
              <a:rPr lang="en-US" altLang="fi-FI" dirty="0" err="1" smtClean="0"/>
              <a:t>ancora</a:t>
            </a:r>
            <a:r>
              <a:rPr lang="en-US" altLang="fi-FI" dirty="0" smtClean="0"/>
              <a:t> parole o </a:t>
            </a:r>
            <a:r>
              <a:rPr lang="en-US" altLang="fi-FI" dirty="0" err="1" smtClean="0"/>
              <a:t>linguaggio</a:t>
            </a:r>
            <a:endParaRPr lang="en-US" altLang="fi-FI" dirty="0" smtClean="0"/>
          </a:p>
          <a:p>
            <a:pPr>
              <a:buFont typeface="Wingdings" pitchFamily="2" charset="2"/>
              <a:buChar char="ü"/>
            </a:pPr>
            <a:r>
              <a:rPr lang="en-US" altLang="fi-FI" dirty="0" err="1" smtClean="0"/>
              <a:t>Ascoltare</a:t>
            </a:r>
            <a:r>
              <a:rPr lang="en-US" altLang="fi-FI" dirty="0" smtClean="0"/>
              <a:t> </a:t>
            </a:r>
            <a:r>
              <a:rPr lang="en-US" altLang="fi-FI" dirty="0" err="1" smtClean="0"/>
              <a:t>quello</a:t>
            </a:r>
            <a:r>
              <a:rPr lang="en-US" altLang="fi-FI" dirty="0" smtClean="0"/>
              <a:t> </a:t>
            </a:r>
            <a:r>
              <a:rPr lang="en-US" altLang="fi-FI" dirty="0" err="1" smtClean="0"/>
              <a:t>che</a:t>
            </a:r>
            <a:r>
              <a:rPr lang="en-US" altLang="fi-FI" dirty="0" smtClean="0"/>
              <a:t> le </a:t>
            </a:r>
            <a:r>
              <a:rPr lang="en-US" altLang="fi-FI" dirty="0" err="1" smtClean="0"/>
              <a:t>persone</a:t>
            </a:r>
            <a:r>
              <a:rPr lang="en-US" altLang="fi-FI" dirty="0" smtClean="0"/>
              <a:t> </a:t>
            </a:r>
            <a:r>
              <a:rPr lang="en-US" altLang="fi-FI" dirty="0" err="1" smtClean="0"/>
              <a:t>dicono</a:t>
            </a:r>
            <a:r>
              <a:rPr lang="en-US" altLang="fi-FI" dirty="0" smtClean="0"/>
              <a:t>, </a:t>
            </a:r>
            <a:r>
              <a:rPr lang="en-US" altLang="fi-FI" dirty="0" err="1" smtClean="0"/>
              <a:t>senza</a:t>
            </a:r>
            <a:r>
              <a:rPr lang="en-US" altLang="fi-FI" dirty="0" smtClean="0"/>
              <a:t> fare </a:t>
            </a:r>
            <a:r>
              <a:rPr lang="en-US" altLang="fi-FI" dirty="0" err="1" smtClean="0"/>
              <a:t>inferenze</a:t>
            </a:r>
            <a:r>
              <a:rPr lang="en-US" altLang="fi-FI" dirty="0" smtClean="0"/>
              <a:t> </a:t>
            </a:r>
            <a:r>
              <a:rPr lang="en-US" altLang="fi-FI" dirty="0" err="1" smtClean="0"/>
              <a:t>rispetto</a:t>
            </a:r>
            <a:r>
              <a:rPr lang="en-US" altLang="fi-FI" dirty="0" smtClean="0"/>
              <a:t> a </a:t>
            </a:r>
            <a:r>
              <a:rPr lang="en-US" altLang="fi-FI" dirty="0" err="1" smtClean="0"/>
              <a:t>quello</a:t>
            </a:r>
            <a:r>
              <a:rPr lang="en-US" altLang="fi-FI" dirty="0" smtClean="0"/>
              <a:t> </a:t>
            </a:r>
            <a:r>
              <a:rPr lang="en-US" altLang="fi-FI" dirty="0" err="1" smtClean="0"/>
              <a:t>che</a:t>
            </a:r>
            <a:r>
              <a:rPr lang="en-US" altLang="fi-FI" dirty="0" smtClean="0"/>
              <a:t> </a:t>
            </a:r>
            <a:r>
              <a:rPr lang="en-US" altLang="fi-FI" dirty="0" err="1" smtClean="0"/>
              <a:t>vorrebbero</a:t>
            </a:r>
            <a:r>
              <a:rPr lang="en-US" altLang="fi-FI" dirty="0" smtClean="0"/>
              <a:t> dire</a:t>
            </a:r>
          </a:p>
          <a:p>
            <a:endParaRPr lang="it-IT" dirty="0"/>
          </a:p>
        </p:txBody>
      </p:sp>
    </p:spTree>
    <p:extLst>
      <p:ext uri="{BB962C8B-B14F-4D97-AF65-F5344CB8AC3E}">
        <p14:creationId xmlns:p14="http://schemas.microsoft.com/office/powerpoint/2010/main" val="510316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solidFill>
                  <a:schemeClr val="accent2"/>
                </a:solidFill>
              </a:rPr>
              <a:t>Elementi</a:t>
            </a:r>
            <a:r>
              <a:rPr lang="en-GB" dirty="0" smtClean="0">
                <a:solidFill>
                  <a:schemeClr val="accent2"/>
                </a:solidFill>
              </a:rPr>
              <a:t> </a:t>
            </a:r>
            <a:r>
              <a:rPr lang="en-GB" dirty="0" err="1" smtClean="0">
                <a:solidFill>
                  <a:schemeClr val="accent2"/>
                </a:solidFill>
              </a:rPr>
              <a:t>di</a:t>
            </a:r>
            <a:r>
              <a:rPr lang="en-GB" dirty="0" smtClean="0">
                <a:solidFill>
                  <a:schemeClr val="accent2"/>
                </a:solidFill>
              </a:rPr>
              <a:t> </a:t>
            </a:r>
            <a:r>
              <a:rPr lang="en-GB" dirty="0" err="1" smtClean="0">
                <a:solidFill>
                  <a:schemeClr val="accent2"/>
                </a:solidFill>
              </a:rPr>
              <a:t>aderenza-fedelta</a:t>
            </a:r>
            <a:r>
              <a:rPr lang="en-GB" dirty="0" smtClean="0">
                <a:solidFill>
                  <a:schemeClr val="accent2"/>
                </a:solidFill>
              </a:rPr>
              <a:t>’</a:t>
            </a:r>
            <a:endParaRPr lang="it-IT" dirty="0">
              <a:solidFill>
                <a:schemeClr val="accent2"/>
              </a:solidFill>
            </a:endParaRPr>
          </a:p>
        </p:txBody>
      </p:sp>
      <p:sp>
        <p:nvSpPr>
          <p:cNvPr id="3" name="Inhaltsplatzhalter 2"/>
          <p:cNvSpPr>
            <a:spLocks noGrp="1"/>
          </p:cNvSpPr>
          <p:nvPr>
            <p:ph idx="1"/>
          </p:nvPr>
        </p:nvSpPr>
        <p:spPr>
          <a:xfrm>
            <a:off x="1493658" y="1113589"/>
            <a:ext cx="6172200" cy="3394472"/>
          </a:xfrm>
        </p:spPr>
        <p:txBody>
          <a:bodyPr>
            <a:normAutofit fontScale="55000" lnSpcReduction="20000"/>
          </a:bodyPr>
          <a:lstStyle/>
          <a:p>
            <a:pPr>
              <a:buAutoNum type="arabicPeriod"/>
            </a:pPr>
            <a:r>
              <a:rPr lang="en-GB" dirty="0" smtClean="0"/>
              <a:t>Due o </a:t>
            </a:r>
            <a:r>
              <a:rPr lang="en-GB" dirty="0" err="1" smtClean="0"/>
              <a:t>piu</a:t>
            </a:r>
            <a:r>
              <a:rPr lang="en-GB" dirty="0" smtClean="0"/>
              <a:t>’ </a:t>
            </a:r>
            <a:r>
              <a:rPr lang="en-GB" dirty="0" err="1" smtClean="0"/>
              <a:t>terapeuti</a:t>
            </a:r>
            <a:r>
              <a:rPr lang="en-GB" dirty="0" smtClean="0"/>
              <a:t> </a:t>
            </a:r>
            <a:r>
              <a:rPr lang="en-GB" dirty="0" err="1" smtClean="0"/>
              <a:t>nella</a:t>
            </a:r>
            <a:r>
              <a:rPr lang="en-GB" dirty="0" smtClean="0"/>
              <a:t> </a:t>
            </a:r>
            <a:r>
              <a:rPr lang="en-GB" dirty="0" err="1" smtClean="0"/>
              <a:t>riunione</a:t>
            </a:r>
            <a:r>
              <a:rPr lang="en-GB" dirty="0" smtClean="0"/>
              <a:t> </a:t>
            </a:r>
            <a:r>
              <a:rPr lang="en-GB" dirty="0" err="1" smtClean="0"/>
              <a:t>di</a:t>
            </a:r>
            <a:r>
              <a:rPr lang="en-GB" dirty="0" smtClean="0"/>
              <a:t> </a:t>
            </a:r>
            <a:r>
              <a:rPr lang="en-GB" dirty="0" err="1" smtClean="0"/>
              <a:t>equipe</a:t>
            </a:r>
            <a:endParaRPr lang="en-GB" dirty="0" smtClean="0"/>
          </a:p>
          <a:p>
            <a:pPr>
              <a:buAutoNum type="arabicPeriod"/>
            </a:pPr>
            <a:r>
              <a:rPr lang="en-GB" dirty="0" err="1" smtClean="0"/>
              <a:t>Partecipazione</a:t>
            </a:r>
            <a:r>
              <a:rPr lang="en-GB" dirty="0" smtClean="0"/>
              <a:t> </a:t>
            </a:r>
            <a:r>
              <a:rPr lang="en-GB" dirty="0" err="1" smtClean="0"/>
              <a:t>di</a:t>
            </a:r>
            <a:r>
              <a:rPr lang="en-GB" dirty="0" smtClean="0"/>
              <a:t> </a:t>
            </a:r>
            <a:r>
              <a:rPr lang="en-GB" dirty="0" err="1" smtClean="0"/>
              <a:t>familiari</a:t>
            </a:r>
            <a:r>
              <a:rPr lang="en-GB" dirty="0" smtClean="0"/>
              <a:t> e </a:t>
            </a:r>
            <a:r>
              <a:rPr lang="en-GB" dirty="0" err="1" smtClean="0"/>
              <a:t>rete</a:t>
            </a:r>
            <a:r>
              <a:rPr lang="en-GB" dirty="0" smtClean="0"/>
              <a:t> </a:t>
            </a:r>
            <a:r>
              <a:rPr lang="en-GB" dirty="0" err="1" smtClean="0"/>
              <a:t>sociale</a:t>
            </a:r>
            <a:endParaRPr lang="en-GB" dirty="0" smtClean="0"/>
          </a:p>
          <a:p>
            <a:pPr>
              <a:buAutoNum type="arabicPeriod"/>
            </a:pPr>
            <a:r>
              <a:rPr lang="en-GB" dirty="0" err="1" smtClean="0"/>
              <a:t>Usare</a:t>
            </a:r>
            <a:r>
              <a:rPr lang="en-GB" dirty="0" smtClean="0"/>
              <a:t> </a:t>
            </a:r>
            <a:r>
              <a:rPr lang="en-GB" dirty="0" err="1" smtClean="0"/>
              <a:t>domande</a:t>
            </a:r>
            <a:r>
              <a:rPr lang="en-GB" dirty="0" smtClean="0"/>
              <a:t> a </a:t>
            </a:r>
            <a:r>
              <a:rPr lang="en-GB" dirty="0" err="1" smtClean="0"/>
              <a:t>risposta</a:t>
            </a:r>
            <a:r>
              <a:rPr lang="en-GB" dirty="0" smtClean="0"/>
              <a:t> </a:t>
            </a:r>
            <a:r>
              <a:rPr lang="en-GB" dirty="0" err="1" smtClean="0"/>
              <a:t>aperta</a:t>
            </a:r>
            <a:endParaRPr lang="en-GB" dirty="0" smtClean="0"/>
          </a:p>
          <a:p>
            <a:pPr>
              <a:buAutoNum type="arabicPeriod"/>
            </a:pPr>
            <a:r>
              <a:rPr lang="en-GB" dirty="0" err="1" smtClean="0"/>
              <a:t>Rispondere</a:t>
            </a:r>
            <a:r>
              <a:rPr lang="en-GB" dirty="0" smtClean="0"/>
              <a:t> </a:t>
            </a:r>
            <a:r>
              <a:rPr lang="en-GB" dirty="0" err="1" smtClean="0"/>
              <a:t>alle</a:t>
            </a:r>
            <a:r>
              <a:rPr lang="en-GB" dirty="0" smtClean="0"/>
              <a:t> </a:t>
            </a:r>
            <a:r>
              <a:rPr lang="en-GB" dirty="0" err="1" smtClean="0"/>
              <a:t>cose</a:t>
            </a:r>
            <a:r>
              <a:rPr lang="en-GB" dirty="0" smtClean="0"/>
              <a:t> </a:t>
            </a:r>
            <a:r>
              <a:rPr lang="en-GB" dirty="0" err="1" smtClean="0"/>
              <a:t>dette</a:t>
            </a:r>
            <a:r>
              <a:rPr lang="en-GB" dirty="0" smtClean="0"/>
              <a:t> </a:t>
            </a:r>
            <a:r>
              <a:rPr lang="en-GB" dirty="0" err="1" smtClean="0"/>
              <a:t>dal</a:t>
            </a:r>
            <a:r>
              <a:rPr lang="en-GB" dirty="0" smtClean="0"/>
              <a:t> </a:t>
            </a:r>
            <a:r>
              <a:rPr lang="en-GB" dirty="0" err="1" smtClean="0"/>
              <a:t>cliente</a:t>
            </a:r>
            <a:endParaRPr lang="en-GB" dirty="0" smtClean="0"/>
          </a:p>
          <a:p>
            <a:pPr>
              <a:buAutoNum type="arabicPeriod"/>
            </a:pPr>
            <a:r>
              <a:rPr lang="en-GB" dirty="0" err="1" smtClean="0"/>
              <a:t>Enfatizzare</a:t>
            </a:r>
            <a:r>
              <a:rPr lang="en-GB" dirty="0" smtClean="0"/>
              <a:t> </a:t>
            </a:r>
            <a:r>
              <a:rPr lang="en-GB" dirty="0" err="1" smtClean="0"/>
              <a:t>il</a:t>
            </a:r>
            <a:r>
              <a:rPr lang="en-GB" dirty="0" smtClean="0"/>
              <a:t> </a:t>
            </a:r>
            <a:r>
              <a:rPr lang="en-GB" dirty="0" err="1" smtClean="0"/>
              <a:t>momento</a:t>
            </a:r>
            <a:endParaRPr lang="en-GB" dirty="0" smtClean="0"/>
          </a:p>
          <a:p>
            <a:pPr>
              <a:buAutoNum type="arabicPeriod"/>
            </a:pPr>
            <a:r>
              <a:rPr lang="en-GB" dirty="0" err="1" smtClean="0"/>
              <a:t>Sollecitare</a:t>
            </a:r>
            <a:r>
              <a:rPr lang="en-GB" dirty="0" smtClean="0"/>
              <a:t> </a:t>
            </a:r>
            <a:r>
              <a:rPr lang="en-GB" dirty="0" err="1" smtClean="0"/>
              <a:t>punti</a:t>
            </a:r>
            <a:r>
              <a:rPr lang="en-GB" dirty="0" smtClean="0"/>
              <a:t> </a:t>
            </a:r>
            <a:r>
              <a:rPr lang="en-GB" dirty="0" err="1" smtClean="0"/>
              <a:t>di</a:t>
            </a:r>
            <a:r>
              <a:rPr lang="en-GB" dirty="0" smtClean="0"/>
              <a:t> vista </a:t>
            </a:r>
            <a:r>
              <a:rPr lang="en-GB" dirty="0" err="1" smtClean="0"/>
              <a:t>molteplici</a:t>
            </a:r>
            <a:endParaRPr lang="en-GB" dirty="0" smtClean="0"/>
          </a:p>
          <a:p>
            <a:pPr>
              <a:buAutoNum type="arabicPeriod"/>
            </a:pPr>
            <a:r>
              <a:rPr lang="en-GB" dirty="0" err="1" smtClean="0"/>
              <a:t>Uso</a:t>
            </a:r>
            <a:r>
              <a:rPr lang="en-GB" dirty="0" smtClean="0"/>
              <a:t> </a:t>
            </a:r>
            <a:r>
              <a:rPr lang="en-GB" dirty="0" err="1" smtClean="0"/>
              <a:t>di</a:t>
            </a:r>
            <a:r>
              <a:rPr lang="en-GB" dirty="0" smtClean="0"/>
              <a:t> un focus </a:t>
            </a:r>
            <a:r>
              <a:rPr lang="en-GB" dirty="0" err="1" smtClean="0"/>
              <a:t>relazionale</a:t>
            </a:r>
            <a:r>
              <a:rPr lang="en-GB" dirty="0" smtClean="0"/>
              <a:t> </a:t>
            </a:r>
            <a:r>
              <a:rPr lang="en-GB" dirty="0" err="1" smtClean="0"/>
              <a:t>nel</a:t>
            </a:r>
            <a:r>
              <a:rPr lang="en-GB" dirty="0" smtClean="0"/>
              <a:t> </a:t>
            </a:r>
            <a:r>
              <a:rPr lang="en-GB" dirty="0" err="1" smtClean="0"/>
              <a:t>dialogo</a:t>
            </a:r>
            <a:endParaRPr lang="en-GB" dirty="0" smtClean="0"/>
          </a:p>
          <a:p>
            <a:pPr>
              <a:buAutoNum type="arabicPeriod"/>
            </a:pPr>
            <a:r>
              <a:rPr lang="en-GB" dirty="0" err="1" smtClean="0"/>
              <a:t>Rispondere</a:t>
            </a:r>
            <a:r>
              <a:rPr lang="en-GB" dirty="0" smtClean="0"/>
              <a:t> </a:t>
            </a:r>
            <a:r>
              <a:rPr lang="en-GB" dirty="0" err="1" smtClean="0"/>
              <a:t>ai</a:t>
            </a:r>
            <a:r>
              <a:rPr lang="en-GB" dirty="0" smtClean="0"/>
              <a:t> </a:t>
            </a:r>
            <a:r>
              <a:rPr lang="en-GB" dirty="0" err="1" smtClean="0"/>
              <a:t>problemi</a:t>
            </a:r>
            <a:r>
              <a:rPr lang="en-GB" dirty="0" smtClean="0"/>
              <a:t> </a:t>
            </a:r>
            <a:r>
              <a:rPr lang="en-GB" dirty="0" err="1" smtClean="0"/>
              <a:t>dialogici</a:t>
            </a:r>
            <a:r>
              <a:rPr lang="en-GB" dirty="0" smtClean="0"/>
              <a:t> e </a:t>
            </a:r>
            <a:r>
              <a:rPr lang="en-GB" dirty="0" err="1" smtClean="0"/>
              <a:t>comportamentali</a:t>
            </a:r>
            <a:r>
              <a:rPr lang="en-GB" dirty="0" smtClean="0"/>
              <a:t> con </a:t>
            </a:r>
            <a:r>
              <a:rPr lang="en-GB" dirty="0" err="1" smtClean="0"/>
              <a:t>uno</a:t>
            </a:r>
            <a:r>
              <a:rPr lang="en-GB" dirty="0" smtClean="0"/>
              <a:t> stile </a:t>
            </a:r>
            <a:r>
              <a:rPr lang="en-GB" dirty="0" err="1" smtClean="0"/>
              <a:t>concreto</a:t>
            </a:r>
            <a:r>
              <a:rPr lang="en-GB" dirty="0" smtClean="0"/>
              <a:t> e </a:t>
            </a:r>
            <a:r>
              <a:rPr lang="en-GB" dirty="0" err="1" smtClean="0"/>
              <a:t>attento</a:t>
            </a:r>
            <a:r>
              <a:rPr lang="en-GB" dirty="0" smtClean="0"/>
              <a:t> </a:t>
            </a:r>
            <a:r>
              <a:rPr lang="en-GB" dirty="0" err="1" smtClean="0"/>
              <a:t>ai</a:t>
            </a:r>
            <a:r>
              <a:rPr lang="en-GB" dirty="0" smtClean="0"/>
              <a:t> </a:t>
            </a:r>
            <a:r>
              <a:rPr lang="en-GB" dirty="0" err="1" smtClean="0"/>
              <a:t>significati</a:t>
            </a:r>
            <a:endParaRPr lang="en-GB" dirty="0" smtClean="0"/>
          </a:p>
          <a:p>
            <a:pPr>
              <a:buAutoNum type="arabicPeriod"/>
            </a:pPr>
            <a:r>
              <a:rPr lang="en-GB" dirty="0" err="1" smtClean="0"/>
              <a:t>Enfatizzare</a:t>
            </a:r>
            <a:r>
              <a:rPr lang="en-GB" dirty="0" smtClean="0"/>
              <a:t> le parole </a:t>
            </a:r>
            <a:r>
              <a:rPr lang="en-GB" dirty="0" err="1" smtClean="0"/>
              <a:t>usate</a:t>
            </a:r>
            <a:r>
              <a:rPr lang="en-GB" dirty="0" smtClean="0"/>
              <a:t> </a:t>
            </a:r>
            <a:r>
              <a:rPr lang="en-GB" dirty="0" err="1" smtClean="0"/>
              <a:t>dal</a:t>
            </a:r>
            <a:r>
              <a:rPr lang="en-GB" dirty="0" smtClean="0"/>
              <a:t> </a:t>
            </a:r>
            <a:r>
              <a:rPr lang="en-GB" dirty="0" err="1" smtClean="0"/>
              <a:t>cliente</a:t>
            </a:r>
            <a:r>
              <a:rPr lang="en-GB" dirty="0" smtClean="0"/>
              <a:t> e le sue </a:t>
            </a:r>
            <a:r>
              <a:rPr lang="en-GB" dirty="0" err="1" smtClean="0"/>
              <a:t>storie</a:t>
            </a:r>
            <a:r>
              <a:rPr lang="en-GB" dirty="0" smtClean="0"/>
              <a:t>, non I </a:t>
            </a:r>
            <a:r>
              <a:rPr lang="en-GB" dirty="0" err="1" smtClean="0"/>
              <a:t>sintomi</a:t>
            </a:r>
            <a:endParaRPr lang="en-GB" dirty="0" smtClean="0"/>
          </a:p>
          <a:p>
            <a:pPr>
              <a:buAutoNum type="arabicPeriod"/>
            </a:pPr>
            <a:r>
              <a:rPr lang="en-GB" dirty="0" smtClean="0"/>
              <a:t>Conversazione </a:t>
            </a:r>
            <a:r>
              <a:rPr lang="en-GB" dirty="0" err="1" smtClean="0"/>
              <a:t>tra</a:t>
            </a:r>
            <a:r>
              <a:rPr lang="en-GB" dirty="0" smtClean="0"/>
              <a:t> </a:t>
            </a:r>
            <a:r>
              <a:rPr lang="en-GB" dirty="0" err="1" smtClean="0"/>
              <a:t>professionisti</a:t>
            </a:r>
            <a:r>
              <a:rPr lang="en-GB" dirty="0" smtClean="0"/>
              <a:t> (</a:t>
            </a:r>
            <a:r>
              <a:rPr lang="en-GB" dirty="0" err="1" smtClean="0"/>
              <a:t>riflessioni</a:t>
            </a:r>
            <a:r>
              <a:rPr lang="en-GB" dirty="0" smtClean="0"/>
              <a:t>) </a:t>
            </a:r>
            <a:r>
              <a:rPr lang="en-GB" dirty="0" err="1" smtClean="0"/>
              <a:t>nelle</a:t>
            </a:r>
            <a:r>
              <a:rPr lang="en-GB" dirty="0" smtClean="0"/>
              <a:t> </a:t>
            </a:r>
            <a:r>
              <a:rPr lang="en-GB" dirty="0" err="1" smtClean="0"/>
              <a:t>riunioni</a:t>
            </a:r>
            <a:r>
              <a:rPr lang="en-GB" dirty="0" smtClean="0"/>
              <a:t> </a:t>
            </a:r>
            <a:r>
              <a:rPr lang="en-GB" dirty="0" err="1" smtClean="0"/>
              <a:t>di</a:t>
            </a:r>
            <a:r>
              <a:rPr lang="en-GB" dirty="0" smtClean="0"/>
              <a:t> </a:t>
            </a:r>
            <a:r>
              <a:rPr lang="en-GB" dirty="0" err="1" smtClean="0"/>
              <a:t>cura</a:t>
            </a:r>
            <a:endParaRPr lang="en-GB" dirty="0" smtClean="0"/>
          </a:p>
          <a:p>
            <a:pPr>
              <a:buAutoNum type="arabicPeriod"/>
            </a:pPr>
            <a:r>
              <a:rPr lang="en-GB" dirty="0" err="1" smtClean="0"/>
              <a:t>Essere</a:t>
            </a:r>
            <a:r>
              <a:rPr lang="en-GB" dirty="0" smtClean="0"/>
              <a:t> </a:t>
            </a:r>
            <a:r>
              <a:rPr lang="en-GB" dirty="0" err="1" smtClean="0"/>
              <a:t>trasparenti</a:t>
            </a:r>
            <a:endParaRPr lang="en-GB" dirty="0" smtClean="0"/>
          </a:p>
          <a:p>
            <a:pPr>
              <a:buAutoNum type="arabicPeriod"/>
            </a:pPr>
            <a:r>
              <a:rPr lang="en-GB" dirty="0" err="1" smtClean="0"/>
              <a:t>Tollerare</a:t>
            </a:r>
            <a:r>
              <a:rPr lang="en-GB" dirty="0" smtClean="0"/>
              <a:t> </a:t>
            </a:r>
            <a:r>
              <a:rPr lang="en-GB" dirty="0" err="1" smtClean="0"/>
              <a:t>l’incertezza</a:t>
            </a:r>
            <a:endParaRPr lang="it-IT" dirty="0"/>
          </a:p>
        </p:txBody>
      </p:sp>
      <p:sp>
        <p:nvSpPr>
          <p:cNvPr id="4" name="Textfeld 3"/>
          <p:cNvSpPr txBox="1"/>
          <p:nvPr/>
        </p:nvSpPr>
        <p:spPr>
          <a:xfrm>
            <a:off x="1493658" y="4147186"/>
            <a:ext cx="5994666" cy="507831"/>
          </a:xfrm>
          <a:prstGeom prst="rect">
            <a:avLst/>
          </a:prstGeom>
          <a:noFill/>
        </p:spPr>
        <p:txBody>
          <a:bodyPr wrap="square" rtlCol="0">
            <a:spAutoFit/>
          </a:bodyPr>
          <a:lstStyle/>
          <a:p>
            <a:r>
              <a:rPr lang="en-GB" sz="1350" dirty="0"/>
              <a:t>Olson M, </a:t>
            </a:r>
            <a:r>
              <a:rPr lang="en-GB" sz="1350" dirty="0" err="1"/>
              <a:t>Seikkula</a:t>
            </a:r>
            <a:r>
              <a:rPr lang="en-GB" sz="1350" dirty="0"/>
              <a:t> J &amp; </a:t>
            </a:r>
            <a:r>
              <a:rPr lang="en-GB" sz="1350" dirty="0" err="1"/>
              <a:t>Ziedonis</a:t>
            </a:r>
            <a:r>
              <a:rPr lang="en-GB" sz="1350" dirty="0"/>
              <a:t> D. (2014). The key elements of dialogic practice in Open Dialogue. University of </a:t>
            </a:r>
            <a:r>
              <a:rPr lang="en-GB" sz="1350" dirty="0" err="1"/>
              <a:t>Massachuesetts</a:t>
            </a:r>
            <a:r>
              <a:rPr lang="en-GB" sz="1350" dirty="0"/>
              <a:t> Medical School. Worcester, MA</a:t>
            </a:r>
            <a:endParaRPr lang="it-IT" sz="1350" dirty="0"/>
          </a:p>
        </p:txBody>
      </p:sp>
    </p:spTree>
    <p:extLst>
      <p:ext uri="{BB962C8B-B14F-4D97-AF65-F5344CB8AC3E}">
        <p14:creationId xmlns:p14="http://schemas.microsoft.com/office/powerpoint/2010/main" val="3914577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5"/>
            <a:ext cx="8229600" cy="985855"/>
          </a:xfrm>
        </p:spPr>
        <p:txBody>
          <a:bodyPr/>
          <a:lstStyle/>
          <a:p>
            <a:r>
              <a:rPr lang="it-IT" dirty="0">
                <a:effectLst/>
              </a:rPr>
              <a:t/>
            </a:r>
            <a:br>
              <a:rPr lang="it-IT" dirty="0">
                <a:effectLst/>
              </a:rPr>
            </a:br>
            <a:endParaRPr lang="it-IT" dirty="0"/>
          </a:p>
        </p:txBody>
      </p:sp>
      <p:sp>
        <p:nvSpPr>
          <p:cNvPr id="3" name="Segnaposto contenuto 2"/>
          <p:cNvSpPr>
            <a:spLocks noGrp="1"/>
          </p:cNvSpPr>
          <p:nvPr>
            <p:ph idx="1"/>
          </p:nvPr>
        </p:nvSpPr>
        <p:spPr>
          <a:xfrm>
            <a:off x="428596" y="481780"/>
            <a:ext cx="8229600" cy="4237703"/>
          </a:xfrm>
        </p:spPr>
        <p:txBody>
          <a:bodyPr>
            <a:normAutofit fontScale="77500" lnSpcReduction="20000"/>
          </a:bodyPr>
          <a:lstStyle/>
          <a:p>
            <a:pPr lvl="0"/>
            <a:r>
              <a:rPr lang="it-IT" dirty="0">
                <a:effectLst/>
              </a:rPr>
              <a:t>1. </a:t>
            </a:r>
            <a:r>
              <a:rPr lang="it-IT" b="1" dirty="0">
                <a:effectLst/>
              </a:rPr>
              <a:t>Due o più terapeuti:</a:t>
            </a:r>
            <a:r>
              <a:rPr lang="it-IT" dirty="0">
                <a:effectLst/>
              </a:rPr>
              <a:t> secondo l’approccio dialogico è importante che un gruppo di terapeuti lavori in </a:t>
            </a:r>
            <a:r>
              <a:rPr lang="it-IT" dirty="0" err="1">
                <a:effectLst/>
              </a:rPr>
              <a:t>èquipe</a:t>
            </a:r>
            <a:r>
              <a:rPr lang="it-IT" dirty="0">
                <a:effectLst/>
              </a:rPr>
              <a:t> con la rete sociale. Sono previsti non meno di due terapeuti che possono seguire le seguenti modalità: un terapeuta conduce l’incontro e l’altro funge da team riflessivo oppure entrambi conducono il colloquio e poi condividono le loro riflessioni.</a:t>
            </a:r>
          </a:p>
          <a:p>
            <a:pPr lvl="0"/>
            <a:r>
              <a:rPr lang="it-IT" dirty="0">
                <a:effectLst/>
              </a:rPr>
              <a:t>2. </a:t>
            </a:r>
            <a:r>
              <a:rPr lang="it-IT" b="1" dirty="0">
                <a:effectLst/>
              </a:rPr>
              <a:t>Partecipazione della famiglia e della rete sociale:</a:t>
            </a:r>
            <a:r>
              <a:rPr lang="it-IT" dirty="0">
                <a:effectLst/>
              </a:rPr>
              <a:t> agli incontri vengono invitati i familiari o i membri della rete sociale connotati come risorse insostituibili. Si ricordi che la cornice di riferimento è che i clienti e i loro familiari sono “responsabili” del cambiamento, sono gli attori che possono plasmare il proprio destino riprendendo in mano la propria vita. Infatti, nessun operatore si presenta come il detentore della “Verità”, il detentore esclusivo di un sapere che investe in modo unidirezionale la famiglia.</a:t>
            </a:r>
          </a:p>
        </p:txBody>
      </p:sp>
    </p:spTree>
    <p:extLst>
      <p:ext uri="{BB962C8B-B14F-4D97-AF65-F5344CB8AC3E}">
        <p14:creationId xmlns:p14="http://schemas.microsoft.com/office/powerpoint/2010/main" val="3321141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5875" y="-207484"/>
            <a:ext cx="8229600" cy="847588"/>
          </a:xfrm>
        </p:spPr>
        <p:txBody>
          <a:bodyPr/>
          <a:lstStyle/>
          <a:p>
            <a:endParaRPr lang="it-IT" dirty="0"/>
          </a:p>
        </p:txBody>
      </p:sp>
      <p:sp>
        <p:nvSpPr>
          <p:cNvPr id="3" name="Segnaposto contenuto 2"/>
          <p:cNvSpPr>
            <a:spLocks noGrp="1"/>
          </p:cNvSpPr>
          <p:nvPr>
            <p:ph idx="1"/>
          </p:nvPr>
        </p:nvSpPr>
        <p:spPr>
          <a:xfrm>
            <a:off x="247217" y="895351"/>
            <a:ext cx="8229600" cy="3394472"/>
          </a:xfrm>
        </p:spPr>
        <p:txBody>
          <a:bodyPr>
            <a:normAutofit fontScale="70000" lnSpcReduction="20000"/>
          </a:bodyPr>
          <a:lstStyle/>
          <a:p>
            <a:pPr lvl="0"/>
            <a:r>
              <a:rPr lang="it-IT" dirty="0">
                <a:effectLst/>
              </a:rPr>
              <a:t>3. </a:t>
            </a:r>
            <a:r>
              <a:rPr lang="it-IT" b="1" dirty="0">
                <a:effectLst/>
              </a:rPr>
              <a:t>Uso di domande aperte:</a:t>
            </a:r>
            <a:r>
              <a:rPr lang="it-IT" dirty="0">
                <a:effectLst/>
              </a:rPr>
              <a:t> le domande aperte vengono usate per coinvolgere tutti nella costruzione dei dialoghi. È importante dare ad ogni partecipante la possibilità di esprimere le proprie idee, anche se non si costringe nessuno a parlare. Inoltre, sono i clienti a decidere come usare il tempo a loro disposizione, non sono i professionisti che decidono di cosa parlare.</a:t>
            </a:r>
          </a:p>
          <a:p>
            <a:r>
              <a:rPr lang="it-IT" dirty="0">
                <a:effectLst/>
              </a:rPr>
              <a:t>4. </a:t>
            </a:r>
            <a:r>
              <a:rPr lang="it-IT" b="1" dirty="0">
                <a:effectLst/>
              </a:rPr>
              <a:t>Rispondere alle cose dette dai clienti:</a:t>
            </a:r>
            <a:r>
              <a:rPr lang="it-IT" dirty="0">
                <a:effectLst/>
              </a:rPr>
              <a:t> il terapeuta risponde alle cose dette dai clienti usando le loro stesse parole, impegnandosi nell’ascolto responsivo, sintonizzandosi con le comunicazioni non verbali e permettendo e tollerando i </a:t>
            </a:r>
            <a:r>
              <a:rPr lang="it-IT" dirty="0" smtClean="0">
                <a:effectLst/>
              </a:rPr>
              <a:t>silenzi</a:t>
            </a:r>
          </a:p>
          <a:p>
            <a:pPr lvl="0"/>
            <a:r>
              <a:rPr lang="it-IT" dirty="0">
                <a:effectLst/>
              </a:rPr>
              <a:t>5. </a:t>
            </a:r>
            <a:r>
              <a:rPr lang="it-IT" b="1" dirty="0">
                <a:effectLst/>
              </a:rPr>
              <a:t>Enfatizzare il momento presente:</a:t>
            </a:r>
            <a:r>
              <a:rPr lang="it-IT" dirty="0">
                <a:effectLst/>
              </a:rPr>
              <a:t> quello che si enfatizza è il momento presente poiché il cambiamento avviene nel “qui ed ora”.</a:t>
            </a:r>
          </a:p>
          <a:p>
            <a:endParaRPr lang="it-IT" dirty="0"/>
          </a:p>
        </p:txBody>
      </p:sp>
    </p:spTree>
    <p:extLst>
      <p:ext uri="{BB962C8B-B14F-4D97-AF65-F5344CB8AC3E}">
        <p14:creationId xmlns:p14="http://schemas.microsoft.com/office/powerpoint/2010/main" val="1087437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lvl="0"/>
            <a:r>
              <a:rPr lang="it-IT" dirty="0">
                <a:effectLst/>
              </a:rPr>
              <a:t>6. </a:t>
            </a:r>
            <a:r>
              <a:rPr lang="it-IT" b="1" dirty="0">
                <a:effectLst/>
              </a:rPr>
              <a:t>Polifonia – sollecitare punti di vista molteplici:</a:t>
            </a:r>
            <a:r>
              <a:rPr lang="it-IT" dirty="0">
                <a:effectLst/>
              </a:rPr>
              <a:t> l’approccio dialogico mira ad un confronto, ad uno scambio creativo di molteplici voci e punti di vista. La polifonia ha due distinte dimensioni: </a:t>
            </a:r>
            <a:endParaRPr lang="it-IT" sz="2400" dirty="0">
              <a:effectLst/>
            </a:endParaRPr>
          </a:p>
          <a:p>
            <a:pPr lvl="1"/>
            <a:r>
              <a:rPr lang="it-IT" dirty="0">
                <a:effectLst/>
              </a:rPr>
              <a:t>1) </a:t>
            </a:r>
            <a:r>
              <a:rPr lang="it-IT" b="1" dirty="0">
                <a:effectLst/>
              </a:rPr>
              <a:t>la polifonia esteriore:</a:t>
            </a:r>
            <a:r>
              <a:rPr lang="it-IT" dirty="0">
                <a:effectLst/>
              </a:rPr>
              <a:t> il terapeuta coinvolge tutti nel colloquio, incoraggiando tutte le voci a farsi sentire e rispettare;</a:t>
            </a:r>
            <a:endParaRPr lang="it-IT" sz="2000" dirty="0">
              <a:effectLst/>
            </a:endParaRPr>
          </a:p>
          <a:p>
            <a:pPr lvl="1"/>
            <a:r>
              <a:rPr lang="it-IT" dirty="0">
                <a:effectLst/>
              </a:rPr>
              <a:t>2) </a:t>
            </a:r>
            <a:r>
              <a:rPr lang="it-IT" b="1" dirty="0">
                <a:effectLst/>
              </a:rPr>
              <a:t>la polifonia interiore:</a:t>
            </a:r>
            <a:r>
              <a:rPr lang="it-IT" dirty="0">
                <a:effectLst/>
              </a:rPr>
              <a:t> il terapeuta ascolta e incoraggia ogni persona a esporre chiaramente il proprio punto di vista e la propria esperienza in maniera complessa. Il terapeuta può anche informarsi dei membri assenti e ciò può favorire l’emergere della polifonia interiore.</a:t>
            </a:r>
            <a:endParaRPr lang="it-IT" sz="2000" dirty="0">
              <a:effectLst/>
            </a:endParaRPr>
          </a:p>
          <a:p>
            <a:endParaRPr lang="it-IT" dirty="0"/>
          </a:p>
        </p:txBody>
      </p:sp>
    </p:spTree>
    <p:extLst>
      <p:ext uri="{BB962C8B-B14F-4D97-AF65-F5344CB8AC3E}">
        <p14:creationId xmlns:p14="http://schemas.microsoft.com/office/powerpoint/2010/main" val="1745969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dirty="0">
                <a:effectLst/>
              </a:rPr>
              <a:t>7</a:t>
            </a:r>
            <a:r>
              <a:rPr lang="it-IT" dirty="0" smtClean="0">
                <a:effectLst/>
              </a:rPr>
              <a:t> </a:t>
            </a:r>
            <a:r>
              <a:rPr lang="it-IT" b="1" dirty="0">
                <a:effectLst/>
              </a:rPr>
              <a:t>Creare un focus relazionale nel dialogo:</a:t>
            </a:r>
            <a:r>
              <a:rPr lang="it-IT" dirty="0">
                <a:effectLst/>
              </a:rPr>
              <a:t> attraverso l’uso di domande circolari che vengono poste per chiarire maggiormente la situazione, per definire meglio i rapporti all’interno e all’esterno della famiglia, per esplicitare il contesto relazionale in cui origina il problema o il sintomo. Tali domande, definite “domande relazionali”, non vengono proposte come parte di un metodo strutturato, bensì come un modo creativo per aprire, attraverso le possibili risonanze con la specifica conversazione, nuove prospettive e alternative per la voce ma anche per le emozioni</a:t>
            </a:r>
            <a:endParaRPr lang="it-IT" dirty="0"/>
          </a:p>
        </p:txBody>
      </p:sp>
    </p:spTree>
    <p:extLst>
      <p:ext uri="{BB962C8B-B14F-4D97-AF65-F5344CB8AC3E}">
        <p14:creationId xmlns:p14="http://schemas.microsoft.com/office/powerpoint/2010/main" val="3251587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pPr lvl="0"/>
            <a:r>
              <a:rPr lang="it-IT" dirty="0">
                <a:effectLst/>
              </a:rPr>
              <a:t>8. </a:t>
            </a:r>
            <a:r>
              <a:rPr lang="it-IT" b="1" dirty="0">
                <a:effectLst/>
              </a:rPr>
              <a:t>Rispondere ai problemi dialogici e comportamentali attribuendo loro un significato:</a:t>
            </a:r>
            <a:r>
              <a:rPr lang="it-IT" dirty="0">
                <a:effectLst/>
              </a:rPr>
              <a:t> nella pratica dialogica si enfatizza la “normalizzazione del discorso”, infatti, il terapeuta si sforza di commentare e rispondere a ciò che viene narrato circa i sintomi o il comportamento problematico considerando tali reazioni come “naturali” in risposta ad una situazione difficile.</a:t>
            </a:r>
          </a:p>
          <a:p>
            <a:pPr lvl="0"/>
            <a:r>
              <a:rPr lang="it-IT" dirty="0">
                <a:effectLst/>
              </a:rPr>
              <a:t>9. </a:t>
            </a:r>
            <a:r>
              <a:rPr lang="it-IT" b="1" dirty="0">
                <a:effectLst/>
              </a:rPr>
              <a:t>Enfatizzare le parole stesse e le storie dei clienti, non i sintomi:</a:t>
            </a:r>
            <a:r>
              <a:rPr lang="it-IT" dirty="0">
                <a:effectLst/>
              </a:rPr>
              <a:t> nel dialogo aperto si raccontano gli eventi della vita di una persona, le sue esperienze, i suoi pensieri e le sue emozioni, non i sintomi.</a:t>
            </a:r>
          </a:p>
          <a:p>
            <a:endParaRPr lang="it-IT" dirty="0"/>
          </a:p>
        </p:txBody>
      </p:sp>
    </p:spTree>
    <p:extLst>
      <p:ext uri="{BB962C8B-B14F-4D97-AF65-F5344CB8AC3E}">
        <p14:creationId xmlns:p14="http://schemas.microsoft.com/office/powerpoint/2010/main" val="1699886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lvl="0"/>
            <a:r>
              <a:rPr lang="it-IT" dirty="0">
                <a:effectLst/>
              </a:rPr>
              <a:t>10. </a:t>
            </a:r>
            <a:r>
              <a:rPr lang="it-IT" b="1" dirty="0">
                <a:effectLst/>
              </a:rPr>
              <a:t>Team riflessivo:</a:t>
            </a:r>
            <a:r>
              <a:rPr lang="it-IT" dirty="0">
                <a:effectLst/>
              </a:rPr>
              <a:t> i professionisti riflettono sulle idee, immagini, emozioni e possibili associazioni d’idee che sorgono nelle loro menti e nei loro cuori al fine di creare uno spazio durante il quale i terapeuti possono ascoltarsi a vicenda e avere accesso ai propri dialoghi interiori. Tutto ciò avviene in presenza della famiglia che viene invitata ad ascoltare e a non intervenire.</a:t>
            </a:r>
          </a:p>
          <a:p>
            <a:endParaRPr lang="it-IT" dirty="0"/>
          </a:p>
        </p:txBody>
      </p:sp>
    </p:spTree>
    <p:extLst>
      <p:ext uri="{BB962C8B-B14F-4D97-AF65-F5344CB8AC3E}">
        <p14:creationId xmlns:p14="http://schemas.microsoft.com/office/powerpoint/2010/main" val="2670093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r>
              <a:rPr lang="it-IT" dirty="0">
                <a:effectLst/>
              </a:rPr>
              <a:t>11. </a:t>
            </a:r>
            <a:r>
              <a:rPr lang="it-IT" b="1" dirty="0">
                <a:effectLst/>
              </a:rPr>
              <a:t>Essere trasparenti:</a:t>
            </a:r>
            <a:r>
              <a:rPr lang="it-IT" dirty="0">
                <a:effectLst/>
              </a:rPr>
              <a:t> ogni partecipante all’incontro di gruppo è coinvolto in egual modo in tutte le discussioni che vengono affrontate. In buona sostanza, tutto il discorso sulla cura è condiviso con tutti i partecipanti, ivi compreso, se necessario, il trattamento farmacologico. Infatti, quest’ultimo viene considerato come una delle possibili traiettorie dei percorsi di cura. Tamponare il sintomo, soffocare le voci e amputare l’esperienza psicotica non sono più concepiti come l’obiettivo prioritario</a:t>
            </a:r>
            <a:endParaRPr lang="it-IT" dirty="0"/>
          </a:p>
        </p:txBody>
      </p:sp>
    </p:spTree>
    <p:extLst>
      <p:ext uri="{BB962C8B-B14F-4D97-AF65-F5344CB8AC3E}">
        <p14:creationId xmlns:p14="http://schemas.microsoft.com/office/powerpoint/2010/main" val="175146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r>
              <a:rPr lang="it-IT" dirty="0">
                <a:effectLst/>
              </a:rPr>
              <a:t>L’open </a:t>
            </a:r>
            <a:r>
              <a:rPr lang="it-IT" dirty="0" err="1">
                <a:effectLst/>
              </a:rPr>
              <a:t>dialogue</a:t>
            </a:r>
            <a:r>
              <a:rPr lang="it-IT" dirty="0">
                <a:effectLst/>
              </a:rPr>
              <a:t> nasce in Finlandia negli anni ’80 come approccio per affrontare l’esordio delle patologie psichiatriche e ridurre i ricoveri ospedalieri, con tutte le conseguenze economiche, sociali e di stigma che ciò comporta. La paternità di quest’approccio spetta a </a:t>
            </a:r>
            <a:r>
              <a:rPr lang="it-IT" dirty="0" smtClean="0">
                <a:effectLst/>
              </a:rPr>
              <a:t>Yaakov </a:t>
            </a:r>
            <a:r>
              <a:rPr lang="it-IT" dirty="0" err="1">
                <a:effectLst/>
              </a:rPr>
              <a:t>Seikkula</a:t>
            </a:r>
            <a:r>
              <a:rPr lang="it-IT" dirty="0">
                <a:effectLst/>
              </a:rPr>
              <a:t>, anche se le radici sono da rintracciare nel “trattamento adattato al bisogno” di </a:t>
            </a:r>
            <a:r>
              <a:rPr lang="it-IT" dirty="0" err="1">
                <a:effectLst/>
              </a:rPr>
              <a:t>Alanen</a:t>
            </a:r>
            <a:r>
              <a:rPr lang="it-IT" dirty="0">
                <a:effectLst/>
              </a:rPr>
              <a:t> (2). Infatti, il gruppo di ricerca diretto da quest’ultimo, già a partire dal 1968, tentò di sviluppare un trattamento molto flessibile per i pazienti schizofrenici e le loro famiglie, in termini di metodi e di strumenti, e “adattato” ai loro specifici bisogni, in buona sostanza, una terapia “su misura”.</a:t>
            </a:r>
          </a:p>
        </p:txBody>
      </p:sp>
    </p:spTree>
    <p:extLst>
      <p:ext uri="{BB962C8B-B14F-4D97-AF65-F5344CB8AC3E}">
        <p14:creationId xmlns:p14="http://schemas.microsoft.com/office/powerpoint/2010/main" val="1411735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10000"/>
          </a:bodyPr>
          <a:lstStyle/>
          <a:p>
            <a:r>
              <a:rPr lang="it-IT" dirty="0">
                <a:effectLst/>
              </a:rPr>
              <a:t>12. </a:t>
            </a:r>
            <a:r>
              <a:rPr lang="it-IT" b="1" dirty="0">
                <a:effectLst/>
              </a:rPr>
              <a:t>Tollerare l’incertezza:</a:t>
            </a:r>
            <a:r>
              <a:rPr lang="it-IT" dirty="0">
                <a:effectLst/>
              </a:rPr>
              <a:t> la crisi va compresa con la partecipazione di tutti (polifonia), non è un evento bizzarro bensì la risposta naturale ad una situazione difficile. Per affrontare tale crisi i terapeuti devono tenere a mente che devono comportarsi in modo da aumentare il senso di sicurezza tra i familiari e il resto della rete sociale. È importante stabilire un contatto con ciascuna persona sin dal primo incontro e riconoscere e legittimare la sua partecipazione. Ciò comporta una riduzione dell’ansia e aumenta la connessione e conseguentemente il senso di sicurezza. </a:t>
            </a:r>
            <a:endParaRPr lang="it-IT" dirty="0"/>
          </a:p>
        </p:txBody>
      </p:sp>
    </p:spTree>
    <p:extLst>
      <p:ext uri="{BB962C8B-B14F-4D97-AF65-F5344CB8AC3E}">
        <p14:creationId xmlns:p14="http://schemas.microsoft.com/office/powerpoint/2010/main" val="122453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effectLst/>
              </a:rPr>
              <a:t>L’OPEN DIALOGUE IN PRATICA</a:t>
            </a:r>
            <a:br>
              <a:rPr lang="it-IT" dirty="0">
                <a:effectLst/>
              </a:rPr>
            </a:br>
            <a:endParaRPr lang="it-IT" dirty="0"/>
          </a:p>
        </p:txBody>
      </p:sp>
      <p:sp>
        <p:nvSpPr>
          <p:cNvPr id="3" name="Segnaposto contenuto 2"/>
          <p:cNvSpPr>
            <a:spLocks noGrp="1"/>
          </p:cNvSpPr>
          <p:nvPr>
            <p:ph idx="1"/>
          </p:nvPr>
        </p:nvSpPr>
        <p:spPr/>
        <p:txBody>
          <a:bodyPr>
            <a:normAutofit lnSpcReduction="10000"/>
          </a:bodyPr>
          <a:lstStyle/>
          <a:p>
            <a:r>
              <a:rPr lang="it-IT" dirty="0">
                <a:effectLst/>
              </a:rPr>
              <a:t>Da un punto di vista pratico le sedute di open </a:t>
            </a:r>
            <a:r>
              <a:rPr lang="it-IT" dirty="0" err="1">
                <a:effectLst/>
              </a:rPr>
              <a:t>dialogue</a:t>
            </a:r>
            <a:r>
              <a:rPr lang="it-IT" dirty="0">
                <a:effectLst/>
              </a:rPr>
              <a:t> si svolgono in diverse fasi:</a:t>
            </a:r>
          </a:p>
          <a:p>
            <a:pPr lvl="0"/>
            <a:r>
              <a:rPr lang="it-IT" dirty="0">
                <a:effectLst/>
              </a:rPr>
              <a:t>il/i conduttore/i conduce l’incontro esplorando in prima seduta la storia dell’incontro (chi ha voluto l’incontro, per quale motivo ecc.) mentre nelle successive si chiede ai partecipanti come vogliano usare lo spazio a loro disposizione. Durante tale fase i membri del team riflessivo sono silenti. La durata è di circa un’ora.</a:t>
            </a:r>
          </a:p>
          <a:p>
            <a:endParaRPr lang="it-IT" dirty="0"/>
          </a:p>
        </p:txBody>
      </p:sp>
    </p:spTree>
    <p:extLst>
      <p:ext uri="{BB962C8B-B14F-4D97-AF65-F5344CB8AC3E}">
        <p14:creationId xmlns:p14="http://schemas.microsoft.com/office/powerpoint/2010/main" val="3286309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lvl="0"/>
            <a:r>
              <a:rPr lang="it-IT" dirty="0">
                <a:effectLst/>
              </a:rPr>
              <a:t>il/i conduttore/i si rivolge al team riflessivo che ora può esprimere le emozioni, sensazioni, idee, metafore che la famiglia ha suscitato loro. Può anche ricorrere a vissuti di tipo personale. Tutti le riflessioni devono essere caratterizzate dalla connotazione positiva: non mere critiche bensì esperienze che possano aprire nuove alternative.</a:t>
            </a:r>
          </a:p>
          <a:p>
            <a:r>
              <a:rPr lang="it-IT" dirty="0">
                <a:effectLst/>
              </a:rPr>
              <a:t>il/i conduttore/i si rivolge alla famiglia chiedendo una loro opinione su quanto detto dal team riflessivo, che torna ad essere silente. Queste due ultime fasi durano in media trenta minuti.</a:t>
            </a:r>
            <a:endParaRPr lang="it-IT" dirty="0"/>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il/i conduttore/i si rivolge al team riflessivo che ora può esprimere le emozioni, sensazioni, idee, metafore che la famiglia ha suscitato loro. Può anche ricorrere a vissuti di tipo personale. Tutti le riflessioni devono essere caratterizzate dalla connotazione positiva: non mere critiche bensì esperienze che possano aprire nuove alternative.</a:t>
            </a:r>
            <a:endParaRPr kumimoji="0" lang="it-IT" altLang="it-IT"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il/i conduttore/i si rivolge alla famiglia chiedendo una loro opinione su quanto detto dal team riflessivo, che torna ad essere silente. Queste due ultime fasi durano in media trenta minuti.</a:t>
            </a:r>
            <a:endParaRPr kumimoji="0" lang="it-IT" altLang="it-IT"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0"/>
            <a:ext cx="9144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il/i conduttore/i si rivolge al team riflessivo che ora può esprimere le emozioni, sensazioni, idee, metafore che la famiglia ha suscitato loro. Può anche ricorrere a vissuti di tipo personale. Tutti le riflessioni devono essere caratterizzate dalla connotazione positiva: non mere critiche bensì esperienze che possano aprire nuove alternative.</a:t>
            </a:r>
            <a:endParaRPr kumimoji="0" lang="it-IT" altLang="it-IT"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il/i conduttore/i si rivolge alla famiglia chiedendo una loro opinione su quanto detto dal team riflessivo, che torna ad essere silente. Queste due ultime fasi durano in media trenta minuti.</a:t>
            </a:r>
            <a:endParaRPr kumimoji="0" lang="it-IT" altLang="it-IT"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152400" y="152400"/>
            <a:ext cx="9144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5"/>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il/i conduttore/i si rivolge al team riflessivo che ora può esprimere le emozioni, sensazioni, idee, metafore che la famiglia ha suscitato loro. Può anche ricorrere a vissuti di tipo personale. Tutti le riflessioni devono essere caratterizzate dalla connotazione positiva: non mere critiche bensì esperienze che possano aprire nuove alternative.</a:t>
            </a:r>
            <a:endParaRPr kumimoji="0" lang="it-IT" altLang="it-IT"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il/i conduttore/i si rivolge alla famiglia chiedendo una loro opinione su quanto detto dal team riflessivo, che torna ad essere silente. </a:t>
            </a:r>
            <a:r>
              <a:rPr kumimoji="0" lang="it-IT" altLang="it-IT"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Queste due ultime fasi durano in media trenta minuti.</a:t>
            </a:r>
            <a:endParaRPr kumimoji="0" lang="it-IT" altLang="it-IT"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9144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35401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4534" y="1308305"/>
            <a:ext cx="8229600" cy="857250"/>
          </a:xfrm>
        </p:spPr>
        <p:txBody>
          <a:bodyPr/>
          <a:lstStyle/>
          <a:p>
            <a:r>
              <a:rPr lang="it-IT" b="1" dirty="0">
                <a:effectLst/>
              </a:rPr>
              <a:t>I GPMF e l’Open </a:t>
            </a:r>
            <a:r>
              <a:rPr lang="it-IT" b="1" dirty="0" err="1">
                <a:effectLst/>
              </a:rPr>
              <a:t>Dialogue</a:t>
            </a:r>
            <a:r>
              <a:rPr lang="it-IT" b="1" dirty="0">
                <a:effectLst/>
              </a:rPr>
              <a:t> in un modello di DSM integrato e democratico</a:t>
            </a:r>
            <a:r>
              <a:rPr lang="it-IT" dirty="0">
                <a:effectLst/>
              </a:rPr>
              <a:t/>
            </a:r>
            <a:br>
              <a:rPr lang="it-IT" dirty="0">
                <a:effectLst/>
              </a:rPr>
            </a:br>
            <a:endParaRPr lang="it-IT" dirty="0"/>
          </a:p>
        </p:txBody>
      </p:sp>
      <p:sp>
        <p:nvSpPr>
          <p:cNvPr id="3" name="Segnaposto contenuto 2"/>
          <p:cNvSpPr>
            <a:spLocks noGrp="1"/>
          </p:cNvSpPr>
          <p:nvPr>
            <p:ph idx="1"/>
          </p:nvPr>
        </p:nvSpPr>
        <p:spPr>
          <a:xfrm>
            <a:off x="817489" y="1308305"/>
            <a:ext cx="8229600" cy="3394472"/>
          </a:xfrm>
        </p:spPr>
        <p:txBody>
          <a:bodyPr/>
          <a:lstStyle/>
          <a:p>
            <a:endParaRPr lang="it-IT" dirty="0"/>
          </a:p>
        </p:txBody>
      </p:sp>
    </p:spTree>
    <p:extLst>
      <p:ext uri="{BB962C8B-B14F-4D97-AF65-F5344CB8AC3E}">
        <p14:creationId xmlns:p14="http://schemas.microsoft.com/office/powerpoint/2010/main" val="62602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91450" y="1200150"/>
            <a:ext cx="6275376" cy="3394075"/>
          </a:xfrm>
          <a:prstGeom prst="rect">
            <a:avLst/>
          </a:prstGeom>
          <a:noFill/>
        </p:spPr>
      </p:pic>
    </p:spTree>
    <p:extLst>
      <p:ext uri="{BB962C8B-B14F-4D97-AF65-F5344CB8AC3E}">
        <p14:creationId xmlns:p14="http://schemas.microsoft.com/office/powerpoint/2010/main" val="1475895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322451"/>
            <a:ext cx="8229600" cy="1073730"/>
          </a:xfrm>
        </p:spPr>
        <p:txBody>
          <a:bodyPr/>
          <a:lstStyle/>
          <a:p>
            <a:r>
              <a:rPr lang="it-IT" b="1" dirty="0">
                <a:effectLst/>
              </a:rPr>
              <a:t>Punti di contatto tra i dispositivi terapeutici</a:t>
            </a:r>
            <a:r>
              <a:rPr lang="it-IT" dirty="0">
                <a:effectLst/>
              </a:rPr>
              <a:t/>
            </a:r>
            <a:br>
              <a:rPr lang="it-IT" dirty="0">
                <a:effectLst/>
              </a:rPr>
            </a:br>
            <a:endParaRPr lang="it-IT" dirty="0"/>
          </a:p>
        </p:txBody>
      </p:sp>
      <p:sp>
        <p:nvSpPr>
          <p:cNvPr id="3" name="Segnaposto contenuto 2"/>
          <p:cNvSpPr>
            <a:spLocks noGrp="1"/>
          </p:cNvSpPr>
          <p:nvPr>
            <p:ph idx="1"/>
          </p:nvPr>
        </p:nvSpPr>
        <p:spPr>
          <a:xfrm>
            <a:off x="428596" y="1288026"/>
            <a:ext cx="8229600" cy="3394472"/>
          </a:xfrm>
        </p:spPr>
        <p:txBody>
          <a:bodyPr/>
          <a:lstStyle/>
          <a:p>
            <a:r>
              <a:rPr lang="it-IT" dirty="0">
                <a:effectLst/>
              </a:rPr>
              <a:t>Sono </a:t>
            </a:r>
            <a:r>
              <a:rPr lang="it-IT" b="1" dirty="0">
                <a:effectLst/>
              </a:rPr>
              <a:t>Interessanti</a:t>
            </a:r>
            <a:r>
              <a:rPr lang="it-IT" dirty="0">
                <a:effectLst/>
              </a:rPr>
              <a:t> e </a:t>
            </a:r>
            <a:r>
              <a:rPr lang="it-IT" b="1" dirty="0">
                <a:effectLst/>
              </a:rPr>
              <a:t>Coinvolgenti </a:t>
            </a:r>
            <a:r>
              <a:rPr lang="it-IT" dirty="0">
                <a:effectLst/>
              </a:rPr>
              <a:t>sul piano emotivo, partecipativo e personale. </a:t>
            </a:r>
            <a:endParaRPr lang="it-IT" dirty="0" smtClean="0">
              <a:effectLst/>
            </a:endParaRPr>
          </a:p>
          <a:p>
            <a:r>
              <a:rPr lang="it-IT" b="1" dirty="0">
                <a:effectLst/>
              </a:rPr>
              <a:t>Umanizzazione dell’intervento</a:t>
            </a:r>
            <a:r>
              <a:rPr lang="it-IT" dirty="0">
                <a:effectLst/>
              </a:rPr>
              <a:t>. I terapeuti, gli operatori mettono a disposizione e a servizio del gruppo, del paziente e della famiglia la personale esperienza umana, le proprie emozioni; </a:t>
            </a:r>
            <a:endParaRPr lang="it-IT" dirty="0"/>
          </a:p>
        </p:txBody>
      </p:sp>
    </p:spTree>
    <p:extLst>
      <p:ext uri="{BB962C8B-B14F-4D97-AF65-F5344CB8AC3E}">
        <p14:creationId xmlns:p14="http://schemas.microsoft.com/office/powerpoint/2010/main" val="2641067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b="1" dirty="0">
                <a:effectLst/>
              </a:rPr>
              <a:t>Tutti i protagonisti sono ‘curanti’ e ‘curati’</a:t>
            </a:r>
            <a:r>
              <a:rPr lang="it-IT" dirty="0">
                <a:effectLst/>
              </a:rPr>
              <a:t> (pazienti, familiari, operatori, cittadini). </a:t>
            </a:r>
            <a:endParaRPr lang="it-IT" dirty="0" smtClean="0">
              <a:effectLst/>
            </a:endParaRPr>
          </a:p>
          <a:p>
            <a:r>
              <a:rPr lang="it-IT" b="1" dirty="0">
                <a:effectLst/>
              </a:rPr>
              <a:t>Centratura sul ‘qui ed ora’</a:t>
            </a:r>
            <a:r>
              <a:rPr lang="it-IT" dirty="0">
                <a:effectLst/>
              </a:rPr>
              <a:t>. Il focus non è sul sintomo e sulla sua storia, ma sulle parole del paziente, che vengono accolte e riutilizzate dal </a:t>
            </a:r>
            <a:r>
              <a:rPr lang="it-IT" dirty="0" smtClean="0">
                <a:effectLst/>
              </a:rPr>
              <a:t>terapeuta</a:t>
            </a:r>
          </a:p>
          <a:p>
            <a:r>
              <a:rPr lang="it-IT" b="1" dirty="0">
                <a:effectLst/>
              </a:rPr>
              <a:t>Comunicazione aperta, autentica, dialogica e polifonica</a:t>
            </a:r>
            <a:r>
              <a:rPr lang="it-IT" dirty="0">
                <a:effectLst/>
              </a:rPr>
              <a:t>. L’uso di una comunicazione libera, non imbrigliata in schemi rigidi e preordinati si fonda sul principio che nel lavoro terapeutico più si è autentici, più si è efficaci</a:t>
            </a:r>
            <a:endParaRPr lang="it-IT" dirty="0"/>
          </a:p>
        </p:txBody>
      </p:sp>
    </p:spTree>
    <p:extLst>
      <p:ext uri="{BB962C8B-B14F-4D97-AF65-F5344CB8AC3E}">
        <p14:creationId xmlns:p14="http://schemas.microsoft.com/office/powerpoint/2010/main" val="1425884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dirty="0">
                <a:effectLst/>
              </a:rPr>
              <a:t>Assenza di atteggiamento </a:t>
            </a:r>
            <a:r>
              <a:rPr lang="it-IT" b="1" dirty="0" smtClean="0">
                <a:effectLst/>
              </a:rPr>
              <a:t>interpretativo</a:t>
            </a:r>
          </a:p>
          <a:p>
            <a:pPr lvl="0"/>
            <a:r>
              <a:rPr lang="it-IT" b="1" dirty="0">
                <a:effectLst/>
              </a:rPr>
              <a:t>Focus sulla Riflessività</a:t>
            </a:r>
            <a:r>
              <a:rPr lang="it-IT" dirty="0">
                <a:effectLst/>
              </a:rPr>
              <a:t>. </a:t>
            </a:r>
            <a:r>
              <a:rPr lang="it-IT" dirty="0" err="1">
                <a:effectLst/>
              </a:rPr>
              <a:t>Fonagy</a:t>
            </a:r>
            <a:r>
              <a:rPr lang="it-IT" dirty="0">
                <a:effectLst/>
              </a:rPr>
              <a:t> (2001) ha sottolineato la fondamentale importanza della funzione riflessiva come capacità di riconoscere gli stati mentali propri e altrui, alla base della capacità di </a:t>
            </a:r>
            <a:r>
              <a:rPr lang="it-IT" dirty="0" err="1">
                <a:effectLst/>
              </a:rPr>
              <a:t>mentalizzazione</a:t>
            </a:r>
            <a:r>
              <a:rPr lang="it-IT" dirty="0">
                <a:effectLst/>
              </a:rPr>
              <a:t>. </a:t>
            </a:r>
          </a:p>
          <a:p>
            <a:r>
              <a:rPr lang="it-IT" b="1" dirty="0">
                <a:effectLst/>
              </a:rPr>
              <a:t>La gruppalità</a:t>
            </a:r>
            <a:r>
              <a:rPr lang="it-IT" dirty="0">
                <a:effectLst/>
              </a:rPr>
              <a:t> </a:t>
            </a:r>
            <a:r>
              <a:rPr lang="it-IT" b="1" dirty="0">
                <a:effectLst/>
              </a:rPr>
              <a:t>e la socialità</a:t>
            </a:r>
            <a:r>
              <a:rPr lang="it-IT" dirty="0">
                <a:effectLst/>
              </a:rPr>
              <a:t>. La mente, con </a:t>
            </a:r>
            <a:r>
              <a:rPr lang="it-IT" dirty="0" err="1">
                <a:effectLst/>
              </a:rPr>
              <a:t>Foulkes</a:t>
            </a:r>
            <a:r>
              <a:rPr lang="it-IT" dirty="0">
                <a:effectLst/>
              </a:rPr>
              <a:t> (1948) può essere considerata un “fenomeno interpersonale”. </a:t>
            </a:r>
            <a:endParaRPr lang="it-IT" dirty="0"/>
          </a:p>
        </p:txBody>
      </p:sp>
    </p:spTree>
    <p:extLst>
      <p:ext uri="{BB962C8B-B14F-4D97-AF65-F5344CB8AC3E}">
        <p14:creationId xmlns:p14="http://schemas.microsoft.com/office/powerpoint/2010/main" val="3821571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it-IT" b="1" dirty="0">
                <a:effectLst/>
              </a:rPr>
              <a:t>Attenzione all’individuo, alla famiglia, al gruppo e alla comunità locale </a:t>
            </a:r>
            <a:r>
              <a:rPr lang="it-IT" dirty="0">
                <a:effectLst/>
              </a:rPr>
              <a:t>ed alle loro </a:t>
            </a:r>
            <a:r>
              <a:rPr lang="it-IT" dirty="0" smtClean="0">
                <a:effectLst/>
              </a:rPr>
              <a:t>relazioni</a:t>
            </a:r>
          </a:p>
          <a:p>
            <a:r>
              <a:rPr lang="it-IT" b="1" dirty="0">
                <a:effectLst/>
              </a:rPr>
              <a:t>Democraticità</a:t>
            </a:r>
            <a:r>
              <a:rPr lang="it-IT" dirty="0">
                <a:effectLst/>
              </a:rPr>
              <a:t>. Nel GPMF, nell’OD, nell’IPS, nella CTD tutti i pareri e le “voci” sono importanti ed hanno egual </a:t>
            </a:r>
            <a:r>
              <a:rPr lang="it-IT" dirty="0" smtClean="0">
                <a:effectLst/>
              </a:rPr>
              <a:t>valore</a:t>
            </a:r>
          </a:p>
          <a:p>
            <a:r>
              <a:rPr lang="it-IT" b="1" dirty="0">
                <a:effectLst/>
              </a:rPr>
              <a:t>Enfasi sugli aspetti positivi, propositivi</a:t>
            </a:r>
            <a:r>
              <a:rPr lang="it-IT" dirty="0">
                <a:effectLst/>
              </a:rPr>
              <a:t>. </a:t>
            </a:r>
            <a:r>
              <a:rPr lang="it-IT">
                <a:effectLst/>
              </a:rPr>
              <a:t>Vengono valorizzati tutti i partecipanti e sottolineati gli aspetti positivi di tutti gli interventi</a:t>
            </a:r>
            <a:endParaRPr lang="it-IT"/>
          </a:p>
        </p:txBody>
      </p:sp>
    </p:spTree>
    <p:extLst>
      <p:ext uri="{BB962C8B-B14F-4D97-AF65-F5344CB8AC3E}">
        <p14:creationId xmlns:p14="http://schemas.microsoft.com/office/powerpoint/2010/main" val="3380716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effectLst/>
              </a:rPr>
              <a:t>Il DSM, così concepito, si configura come s-nodo della comunità locale, come laboratorio nel quale convergono, si co-costruiscono e da cui partono le azioni ed i processi di cura che vedono coinvolti con una funzione attiva tutti i protagonisti. Ciò realizza il passaggio dal lavoro psichiatrico alla psicoterapia di comunità.</a:t>
            </a:r>
          </a:p>
          <a:p>
            <a:endParaRPr lang="it-IT" dirty="0"/>
          </a:p>
        </p:txBody>
      </p:sp>
    </p:spTree>
    <p:extLst>
      <p:ext uri="{BB962C8B-B14F-4D97-AF65-F5344CB8AC3E}">
        <p14:creationId xmlns:p14="http://schemas.microsoft.com/office/powerpoint/2010/main" val="170820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solidFill>
                  <a:schemeClr val="accent2"/>
                </a:solidFill>
              </a:rPr>
              <a:t>La </a:t>
            </a:r>
            <a:r>
              <a:rPr lang="en-GB" dirty="0" err="1">
                <a:solidFill>
                  <a:schemeClr val="accent2"/>
                </a:solidFill>
              </a:rPr>
              <a:t>psichiatria</a:t>
            </a:r>
            <a:r>
              <a:rPr lang="en-GB" dirty="0">
                <a:solidFill>
                  <a:schemeClr val="accent2"/>
                </a:solidFill>
              </a:rPr>
              <a:t> </a:t>
            </a:r>
            <a:r>
              <a:rPr lang="en-GB" dirty="0" err="1">
                <a:solidFill>
                  <a:schemeClr val="accent2"/>
                </a:solidFill>
              </a:rPr>
              <a:t>sta</a:t>
            </a:r>
            <a:r>
              <a:rPr lang="en-GB" dirty="0">
                <a:solidFill>
                  <a:schemeClr val="accent2"/>
                </a:solidFill>
              </a:rPr>
              <a:t> </a:t>
            </a:r>
            <a:r>
              <a:rPr lang="en-GB" dirty="0" err="1">
                <a:solidFill>
                  <a:schemeClr val="accent2"/>
                </a:solidFill>
              </a:rPr>
              <a:t>cambiando</a:t>
            </a:r>
            <a:r>
              <a:rPr lang="en-GB" dirty="0">
                <a:solidFill>
                  <a:schemeClr val="accent2"/>
                </a:solidFill>
              </a:rPr>
              <a:t> (1)</a:t>
            </a:r>
            <a:endParaRPr lang="it-IT" dirty="0"/>
          </a:p>
        </p:txBody>
      </p:sp>
      <p:sp>
        <p:nvSpPr>
          <p:cNvPr id="3" name="Segnaposto contenuto 2"/>
          <p:cNvSpPr>
            <a:spLocks noGrp="1"/>
          </p:cNvSpPr>
          <p:nvPr>
            <p:ph idx="1"/>
          </p:nvPr>
        </p:nvSpPr>
        <p:spPr/>
        <p:txBody>
          <a:bodyPr>
            <a:normAutofit fontScale="62500" lnSpcReduction="20000"/>
          </a:bodyPr>
          <a:lstStyle/>
          <a:p>
            <a:pPr>
              <a:buFont typeface="Wingdings" pitchFamily="2" charset="2"/>
              <a:buChar char="ü"/>
            </a:pPr>
            <a:r>
              <a:rPr lang="fi-FI" dirty="0"/>
              <a:t>Ricerche sul cervello: i farmaci neurolettici posso essere in relazione con un restingimento del cervello (Andreasen, 2011) </a:t>
            </a:r>
            <a:endParaRPr lang="it-IT" dirty="0"/>
          </a:p>
          <a:p>
            <a:pPr>
              <a:buFont typeface="Wingdings" pitchFamily="2" charset="2"/>
              <a:buChar char="ü"/>
            </a:pPr>
            <a:r>
              <a:rPr lang="fi-FI" dirty="0"/>
              <a:t>I farmaci neurollettici possono essere in relazione con un aumento della mortalita’(Joukamaa, 2006)</a:t>
            </a:r>
            <a:endParaRPr lang="it-IT" dirty="0"/>
          </a:p>
          <a:p>
            <a:pPr>
              <a:buFont typeface="Wingdings" pitchFamily="2" charset="2"/>
              <a:buChar char="ü"/>
            </a:pPr>
            <a:r>
              <a:rPr lang="fi-FI" dirty="0"/>
              <a:t>Non si rilevano benefici significativi degli antidepressivi comparati al placebo nella depressione minore o moderata (Corrado et al., 2011)</a:t>
            </a:r>
            <a:endParaRPr lang="it-IT" dirty="0"/>
          </a:p>
          <a:p>
            <a:pPr>
              <a:buFont typeface="Wingdings" pitchFamily="2" charset="2"/>
              <a:buChar char="ü"/>
            </a:pPr>
            <a:r>
              <a:rPr lang="fi-FI" dirty="0"/>
              <a:t>Pazienti non trattati con psicofarmaci o trattati con dosi minime presentano un miglior risultato di esito dopo sette anni (Wunderink et al., 2013)</a:t>
            </a:r>
            <a:endParaRPr lang="it-IT" dirty="0"/>
          </a:p>
          <a:p>
            <a:pPr>
              <a:buFont typeface="Wingdings" pitchFamily="2" charset="2"/>
              <a:buChar char="ü"/>
            </a:pPr>
            <a:r>
              <a:rPr lang="fi-FI" dirty="0"/>
              <a:t>Terapia cognitiva e’ efficace nel trattamento della psicosi senza ricorrere ai neurolettici (Morrison et al.,2014)</a:t>
            </a:r>
            <a:endParaRPr lang="it-IT" dirty="0"/>
          </a:p>
          <a:p>
            <a:pPr>
              <a:buFont typeface="Wingdings" pitchFamily="2" charset="2"/>
              <a:buChar char="ü"/>
            </a:pPr>
            <a:r>
              <a:rPr lang="fi-FI" dirty="0"/>
              <a:t>Necessita’ di ritornare ai trattamenti basati sul parlare ”Talking cure” per il trattamento della psicosi- 10 approcci, OD uno di questi (Science, 3/2014)</a:t>
            </a:r>
            <a:endParaRPr lang="it-IT" dirty="0"/>
          </a:p>
          <a:p>
            <a:endParaRPr lang="en-GB" sz="1600" dirty="0"/>
          </a:p>
          <a:p>
            <a:pPr algn="r">
              <a:buNone/>
            </a:pPr>
            <a:r>
              <a:rPr lang="en-GB" sz="1600" dirty="0"/>
              <a:t>(</a:t>
            </a:r>
            <a:r>
              <a:rPr lang="en-GB" sz="1600" dirty="0" err="1"/>
              <a:t>Seikkula</a:t>
            </a:r>
            <a:r>
              <a:rPr lang="en-GB" sz="1600" dirty="0"/>
              <a:t>, 10 </a:t>
            </a:r>
            <a:r>
              <a:rPr lang="en-GB" sz="1600" dirty="0" err="1"/>
              <a:t>dicembre</a:t>
            </a:r>
            <a:r>
              <a:rPr lang="en-GB" sz="1600" dirty="0"/>
              <a:t> 2015 , Torino</a:t>
            </a:r>
            <a:endParaRPr lang="it-IT" dirty="0"/>
          </a:p>
        </p:txBody>
      </p:sp>
    </p:spTree>
    <p:extLst>
      <p:ext uri="{BB962C8B-B14F-4D97-AF65-F5344CB8AC3E}">
        <p14:creationId xmlns:p14="http://schemas.microsoft.com/office/powerpoint/2010/main" val="1891720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effectLst/>
              </a:rPr>
              <a:t>CONCLUSIONI</a:t>
            </a:r>
          </a:p>
        </p:txBody>
      </p:sp>
      <p:sp>
        <p:nvSpPr>
          <p:cNvPr id="3" name="Segnaposto contenuto 2"/>
          <p:cNvSpPr>
            <a:spLocks noGrp="1"/>
          </p:cNvSpPr>
          <p:nvPr>
            <p:ph idx="1"/>
          </p:nvPr>
        </p:nvSpPr>
        <p:spPr/>
        <p:txBody>
          <a:bodyPr/>
          <a:lstStyle/>
          <a:p>
            <a:r>
              <a:rPr lang="it-IT" dirty="0">
                <a:effectLst/>
              </a:rPr>
              <a:t>Nella nostra esperienza, che può essere sicuramente connotata in termini positivi, abbiamo notato che l’uso degli psicofarmaci si è notevolmente ridotto nei casi di esordio psicotico, che il numero dei ricoveri ospedalieri è diminuito ma anche il clima relazionale fra gli operatori del Servizio è migliorato e si rileva un maggior coinvolgimento delle famiglie</a:t>
            </a:r>
            <a:endParaRPr lang="it-IT" dirty="0"/>
          </a:p>
        </p:txBody>
      </p:sp>
    </p:spTree>
    <p:extLst>
      <p:ext uri="{BB962C8B-B14F-4D97-AF65-F5344CB8AC3E}">
        <p14:creationId xmlns:p14="http://schemas.microsoft.com/office/powerpoint/2010/main" val="3849315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r>
              <a:rPr lang="it-IT" dirty="0">
                <a:effectLst/>
              </a:rPr>
              <a:t>In sintesi possiamo dire che siamo i “visitatori” delle persone che ci danno il permesso di visitare la loro vita, ma noi non siamo gli individui più significativi nella loro vita. È più importante che i pazienti siano compresi dai loro familiari o dai propri amici e conoscenti. È così che il paziente riesce a farsi capire e ascoltare e valorizzare come persona. È un tipo di supervisione particolare perché devi fare in modo che risulti utile al paziente e alla famiglia.</a:t>
            </a:r>
          </a:p>
          <a:p>
            <a:endParaRPr lang="it-IT" dirty="0"/>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 sintesi possiamo dire che siamo i “visitatori” delle persone che ci danno il permesso di visitare la loro vita, ma noi non siamo gli individui più significativi nella loro vita. È più importante che i pazienti siano compresi dai loro familiari o dai propri amici e conoscenti. È così che il paziente riesce a farsi capire e ascoltare e valorizzare come persona. È un tipo di supervisione particolare perché devi fare in modo che risulti utile al paziente e alla famiglia.</a:t>
            </a:r>
            <a:endParaRPr kumimoji="0" lang="it-IT" altLang="it-IT"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457200"/>
            <a:ext cx="9144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 sintesi possiamo dire che siamo i “visitatori” delle persone che ci danno il permesso di visitare la loro vita, ma noi non siamo gli individui più significativi nella loro vita. È più importante che i pazienti siano compresi dai loro familiari o dai propri amici e conoscenti. È così che il paziente riesce a farsi capire e ascoltare e valorizzare come persona. È un tipo di supervisione particolare perché devi fare in modo che risulti utile al paziente e alla famiglia.</a:t>
            </a:r>
            <a:endParaRPr kumimoji="0" lang="it-IT" altLang="it-IT"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152400" y="609600"/>
            <a:ext cx="9144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57354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solidFill>
                  <a:schemeClr val="accent2"/>
                </a:solidFill>
              </a:rPr>
              <a:t>La </a:t>
            </a:r>
            <a:r>
              <a:rPr lang="en-GB" dirty="0" err="1">
                <a:solidFill>
                  <a:schemeClr val="accent2"/>
                </a:solidFill>
              </a:rPr>
              <a:t>psichiatria</a:t>
            </a:r>
            <a:r>
              <a:rPr lang="en-GB" dirty="0">
                <a:solidFill>
                  <a:schemeClr val="accent2"/>
                </a:solidFill>
              </a:rPr>
              <a:t> </a:t>
            </a:r>
            <a:r>
              <a:rPr lang="en-GB" dirty="0" err="1">
                <a:solidFill>
                  <a:schemeClr val="accent2"/>
                </a:solidFill>
              </a:rPr>
              <a:t>sta</a:t>
            </a:r>
            <a:r>
              <a:rPr lang="en-GB" dirty="0">
                <a:solidFill>
                  <a:schemeClr val="accent2"/>
                </a:solidFill>
              </a:rPr>
              <a:t> </a:t>
            </a:r>
            <a:r>
              <a:rPr lang="en-GB" dirty="0" err="1">
                <a:solidFill>
                  <a:schemeClr val="accent2"/>
                </a:solidFill>
              </a:rPr>
              <a:t>cambiando</a:t>
            </a:r>
            <a:r>
              <a:rPr lang="en-GB" dirty="0">
                <a:solidFill>
                  <a:schemeClr val="accent2"/>
                </a:solidFill>
              </a:rPr>
              <a:t> (2)</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dirty="0"/>
              <a:t>Quali sono le implicazioni di questi risultati per la pratica clinica?</a:t>
            </a:r>
          </a:p>
          <a:p>
            <a:r>
              <a:rPr lang="it-IT" dirty="0"/>
              <a:t>“Che questi farmaci devono essere usati alla dose minima possibile, cosa che al momento non accade. </a:t>
            </a:r>
            <a:r>
              <a:rPr lang="it-IT" dirty="0" err="1"/>
              <a:t>C’e’</a:t>
            </a:r>
            <a:r>
              <a:rPr lang="it-IT" dirty="0"/>
              <a:t> una enorme pressione economica per il rapido trattamento farmacologico dei pazienti e per una veloce dimissione. (…) Qualsiasi farmaco decidiamo di usare, dobbiamo combinarlo con più trattamenti non farmacologici, come le terapie cognitive o sociali”</a:t>
            </a:r>
          </a:p>
          <a:p>
            <a:pPr algn="r">
              <a:buNone/>
            </a:pPr>
            <a:r>
              <a:rPr lang="en-GB" sz="2000" dirty="0"/>
              <a:t>(</a:t>
            </a:r>
            <a:r>
              <a:rPr lang="en-GB" sz="2000" dirty="0" err="1"/>
              <a:t>Andreasen</a:t>
            </a:r>
            <a:r>
              <a:rPr lang="en-GB" sz="2000" dirty="0"/>
              <a:t> al </a:t>
            </a:r>
            <a:r>
              <a:rPr lang="en-GB" sz="2000" dirty="0" err="1"/>
              <a:t>nyt</a:t>
            </a:r>
            <a:r>
              <a:rPr lang="en-GB" sz="2000" dirty="0"/>
              <a:t> </a:t>
            </a:r>
            <a:r>
              <a:rPr lang="en-GB" sz="2000" dirty="0" err="1"/>
              <a:t>nel</a:t>
            </a:r>
            <a:r>
              <a:rPr lang="en-GB" sz="2000" dirty="0"/>
              <a:t> 2008- Editor in chief of the American Journal of Psychiatry dal 1993 al 2005)</a:t>
            </a:r>
            <a:endParaRPr lang="it-IT" sz="2000" dirty="0"/>
          </a:p>
          <a:p>
            <a:endParaRPr lang="it-IT" dirty="0"/>
          </a:p>
        </p:txBody>
      </p:sp>
    </p:spTree>
    <p:extLst>
      <p:ext uri="{BB962C8B-B14F-4D97-AF65-F5344CB8AC3E}">
        <p14:creationId xmlns:p14="http://schemas.microsoft.com/office/powerpoint/2010/main" val="127094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solidFill>
                  <a:schemeClr val="accent2"/>
                </a:solidFill>
              </a:rPr>
              <a:t>La </a:t>
            </a:r>
            <a:r>
              <a:rPr lang="en-GB" dirty="0" err="1">
                <a:solidFill>
                  <a:schemeClr val="accent2"/>
                </a:solidFill>
              </a:rPr>
              <a:t>psichiatria</a:t>
            </a:r>
            <a:r>
              <a:rPr lang="en-GB" dirty="0">
                <a:solidFill>
                  <a:schemeClr val="accent2"/>
                </a:solidFill>
              </a:rPr>
              <a:t> </a:t>
            </a:r>
            <a:r>
              <a:rPr lang="en-GB" dirty="0" err="1">
                <a:solidFill>
                  <a:schemeClr val="accent2"/>
                </a:solidFill>
              </a:rPr>
              <a:t>sta</a:t>
            </a:r>
            <a:r>
              <a:rPr lang="en-GB" dirty="0">
                <a:solidFill>
                  <a:schemeClr val="accent2"/>
                </a:solidFill>
              </a:rPr>
              <a:t> </a:t>
            </a:r>
            <a:r>
              <a:rPr lang="en-GB" dirty="0" err="1">
                <a:solidFill>
                  <a:schemeClr val="accent2"/>
                </a:solidFill>
              </a:rPr>
              <a:t>cambiando</a:t>
            </a:r>
            <a:r>
              <a:rPr lang="en-GB" dirty="0">
                <a:solidFill>
                  <a:schemeClr val="accent2"/>
                </a:solidFill>
              </a:rPr>
              <a:t> (3)</a:t>
            </a:r>
            <a:endParaRPr lang="it-IT" dirty="0"/>
          </a:p>
        </p:txBody>
      </p:sp>
      <p:sp>
        <p:nvSpPr>
          <p:cNvPr id="3" name="Segnaposto contenuto 2"/>
          <p:cNvSpPr>
            <a:spLocks noGrp="1"/>
          </p:cNvSpPr>
          <p:nvPr>
            <p:ph idx="1"/>
          </p:nvPr>
        </p:nvSpPr>
        <p:spPr/>
        <p:txBody>
          <a:bodyPr>
            <a:normAutofit fontScale="85000" lnSpcReduction="10000"/>
          </a:bodyPr>
          <a:lstStyle/>
          <a:p>
            <a:pPr>
              <a:buNone/>
            </a:pPr>
            <a:r>
              <a:rPr lang="en-GB" dirty="0"/>
              <a:t> </a:t>
            </a:r>
            <a:r>
              <a:rPr lang="en-GB" dirty="0" err="1"/>
              <a:t>C’e</a:t>
            </a:r>
            <a:r>
              <a:rPr lang="en-GB" dirty="0"/>
              <a:t>’ </a:t>
            </a:r>
            <a:r>
              <a:rPr lang="en-GB" dirty="0" err="1"/>
              <a:t>bisogno</a:t>
            </a:r>
            <a:r>
              <a:rPr lang="en-GB" dirty="0"/>
              <a:t> di </a:t>
            </a:r>
            <a:r>
              <a:rPr lang="en-GB" dirty="0" err="1"/>
              <a:t>ripensare</a:t>
            </a:r>
            <a:r>
              <a:rPr lang="en-GB" dirty="0"/>
              <a:t> le </a:t>
            </a:r>
            <a:r>
              <a:rPr lang="en-GB" dirty="0" err="1"/>
              <a:t>nostre</a:t>
            </a:r>
            <a:r>
              <a:rPr lang="en-GB" dirty="0"/>
              <a:t> </a:t>
            </a:r>
            <a:r>
              <a:rPr lang="en-GB" dirty="0" err="1"/>
              <a:t>pratiche</a:t>
            </a:r>
            <a:r>
              <a:rPr lang="en-GB" dirty="0"/>
              <a:t>, </a:t>
            </a:r>
            <a:r>
              <a:rPr lang="en-GB" dirty="0" err="1"/>
              <a:t>soprattutto</a:t>
            </a:r>
            <a:r>
              <a:rPr lang="en-GB" dirty="0"/>
              <a:t> </a:t>
            </a:r>
            <a:r>
              <a:rPr lang="en-GB" dirty="0" err="1"/>
              <a:t>rispetto</a:t>
            </a:r>
            <a:r>
              <a:rPr lang="en-GB" dirty="0"/>
              <a:t> </a:t>
            </a:r>
            <a:r>
              <a:rPr lang="en-GB" dirty="0" err="1"/>
              <a:t>ai</a:t>
            </a:r>
            <a:r>
              <a:rPr lang="en-GB" dirty="0"/>
              <a:t> </a:t>
            </a:r>
            <a:r>
              <a:rPr lang="en-GB" dirty="0" err="1"/>
              <a:t>farmaci</a:t>
            </a:r>
            <a:endParaRPr lang="en-GB" dirty="0"/>
          </a:p>
          <a:p>
            <a:pPr lvl="1">
              <a:buNone/>
            </a:pPr>
            <a:r>
              <a:rPr lang="fi-FI" altLang="fi-FI" dirty="0"/>
              <a:t>Patrick McGorry,   Mario Alvarez-Jimenez,  &amp; Eoin Killackey, (2013) </a:t>
            </a:r>
            <a:r>
              <a:rPr lang="en-US" altLang="fi-FI" dirty="0"/>
              <a:t>Antipsychotic Medication During the Critical Period Following Remission From First-Episode Psychosis. </a:t>
            </a:r>
            <a:r>
              <a:rPr lang="fi-FI" altLang="fi-FI" dirty="0"/>
              <a:t>Less Is More. JAMA Psychiatry.</a:t>
            </a:r>
          </a:p>
          <a:p>
            <a:pPr>
              <a:buNone/>
            </a:pPr>
            <a:r>
              <a:rPr lang="en-US" dirty="0"/>
              <a:t>“Come per </a:t>
            </a:r>
            <a:r>
              <a:rPr lang="en-US" dirty="0" err="1"/>
              <a:t>altre</a:t>
            </a:r>
            <a:r>
              <a:rPr lang="en-US" dirty="0"/>
              <a:t> </a:t>
            </a:r>
            <a:r>
              <a:rPr lang="en-US" dirty="0" err="1"/>
              <a:t>condizioni</a:t>
            </a:r>
            <a:r>
              <a:rPr lang="en-US" dirty="0"/>
              <a:t> </a:t>
            </a:r>
            <a:r>
              <a:rPr lang="en-US" dirty="0" err="1"/>
              <a:t>croniche</a:t>
            </a:r>
            <a:r>
              <a:rPr lang="en-US" dirty="0"/>
              <a:t>, non ci </a:t>
            </a:r>
            <a:r>
              <a:rPr lang="en-US" dirty="0" err="1"/>
              <a:t>sono</a:t>
            </a:r>
            <a:r>
              <a:rPr lang="en-US" dirty="0"/>
              <a:t> </a:t>
            </a:r>
            <a:r>
              <a:rPr lang="en-US" dirty="0" err="1"/>
              <a:t>pillole</a:t>
            </a:r>
            <a:r>
              <a:rPr lang="en-US" dirty="0"/>
              <a:t> </a:t>
            </a:r>
            <a:r>
              <a:rPr lang="en-US" dirty="0" err="1"/>
              <a:t>magiche</a:t>
            </a:r>
            <a:r>
              <a:rPr lang="en-US" dirty="0"/>
              <a:t> per la </a:t>
            </a:r>
            <a:r>
              <a:rPr lang="en-US" dirty="0" err="1"/>
              <a:t>schizofrenia</a:t>
            </a:r>
            <a:r>
              <a:rPr lang="en-US" dirty="0"/>
              <a:t>.  </a:t>
            </a:r>
            <a:r>
              <a:rPr lang="en-US" dirty="0" err="1"/>
              <a:t>Comunque</a:t>
            </a:r>
            <a:r>
              <a:rPr lang="en-US" dirty="0"/>
              <a:t>, </a:t>
            </a:r>
            <a:r>
              <a:rPr lang="en-US" dirty="0" err="1"/>
              <a:t>importante</a:t>
            </a:r>
            <a:r>
              <a:rPr lang="en-US" dirty="0"/>
              <a:t> </a:t>
            </a:r>
            <a:r>
              <a:rPr lang="en-US" dirty="0" err="1"/>
              <a:t>almeno</a:t>
            </a:r>
            <a:r>
              <a:rPr lang="en-US" dirty="0"/>
              <a:t> </a:t>
            </a:r>
            <a:r>
              <a:rPr lang="en-US" dirty="0" err="1"/>
              <a:t>quanto</a:t>
            </a:r>
            <a:r>
              <a:rPr lang="en-US" dirty="0"/>
              <a:t> la </a:t>
            </a:r>
            <a:r>
              <a:rPr lang="en-US" dirty="0" err="1"/>
              <a:t>ricerca</a:t>
            </a:r>
            <a:r>
              <a:rPr lang="en-US" dirty="0"/>
              <a:t> </a:t>
            </a:r>
            <a:r>
              <a:rPr lang="en-US" dirty="0" err="1"/>
              <a:t>della</a:t>
            </a:r>
            <a:r>
              <a:rPr lang="en-US" dirty="0"/>
              <a:t> </a:t>
            </a:r>
            <a:r>
              <a:rPr lang="en-US" dirty="0" err="1"/>
              <a:t>pillola</a:t>
            </a:r>
            <a:r>
              <a:rPr lang="en-US" dirty="0"/>
              <a:t> </a:t>
            </a:r>
            <a:r>
              <a:rPr lang="en-US" dirty="0" err="1"/>
              <a:t>magica</a:t>
            </a:r>
            <a:r>
              <a:rPr lang="en-US" dirty="0"/>
              <a:t>, e’ la </a:t>
            </a:r>
            <a:r>
              <a:rPr lang="en-US" dirty="0" err="1"/>
              <a:t>crescente</a:t>
            </a:r>
            <a:r>
              <a:rPr lang="en-US" dirty="0"/>
              <a:t> </a:t>
            </a:r>
            <a:r>
              <a:rPr lang="en-US" dirty="0" err="1"/>
              <a:t>attenzione</a:t>
            </a:r>
            <a:r>
              <a:rPr lang="en-US" dirty="0"/>
              <a:t> </a:t>
            </a:r>
            <a:r>
              <a:rPr lang="en-US" dirty="0" err="1"/>
              <a:t>agli</a:t>
            </a:r>
            <a:r>
              <a:rPr lang="en-US" dirty="0"/>
              <a:t> </a:t>
            </a:r>
            <a:r>
              <a:rPr lang="en-US" dirty="0" err="1"/>
              <a:t>interventi</a:t>
            </a:r>
            <a:r>
              <a:rPr lang="en-US" dirty="0"/>
              <a:t> </a:t>
            </a:r>
            <a:r>
              <a:rPr lang="en-US" dirty="0" err="1"/>
              <a:t>precoci</a:t>
            </a:r>
            <a:r>
              <a:rPr lang="en-US" dirty="0"/>
              <a:t> e </a:t>
            </a:r>
            <a:r>
              <a:rPr lang="en-US" dirty="0" err="1"/>
              <a:t>che</a:t>
            </a:r>
            <a:r>
              <a:rPr lang="en-US" dirty="0"/>
              <a:t> </a:t>
            </a:r>
            <a:r>
              <a:rPr lang="en-US" dirty="0" err="1"/>
              <a:t>integrano</a:t>
            </a:r>
            <a:r>
              <a:rPr lang="en-US" dirty="0"/>
              <a:t> </a:t>
            </a:r>
            <a:r>
              <a:rPr lang="en-US" dirty="0" err="1"/>
              <a:t>i</a:t>
            </a:r>
            <a:r>
              <a:rPr lang="en-US" dirty="0"/>
              <a:t> </a:t>
            </a:r>
            <a:r>
              <a:rPr lang="en-US" dirty="0" err="1"/>
              <a:t>trattamenti</a:t>
            </a:r>
            <a:r>
              <a:rPr lang="en-US" dirty="0"/>
              <a:t> </a:t>
            </a:r>
            <a:r>
              <a:rPr lang="en-US" dirty="0" err="1"/>
              <a:t>esistenti</a:t>
            </a:r>
            <a:r>
              <a:rPr lang="en-US" dirty="0"/>
              <a:t>..” </a:t>
            </a:r>
            <a:endParaRPr lang="fi-FI" altLang="fi-FI" dirty="0"/>
          </a:p>
          <a:p>
            <a:pPr lvl="1">
              <a:buNone/>
            </a:pPr>
            <a:r>
              <a:rPr lang="fi-FI" altLang="fi-FI" dirty="0"/>
              <a:t>Tom Insel (2015) </a:t>
            </a:r>
            <a:r>
              <a:rPr lang="en-US" dirty="0"/>
              <a:t>New hope for treating psychosis. http://www.nimh.nih.gov</a:t>
            </a:r>
          </a:p>
        </p:txBody>
      </p:sp>
    </p:spTree>
    <p:extLst>
      <p:ext uri="{BB962C8B-B14F-4D97-AF65-F5344CB8AC3E}">
        <p14:creationId xmlns:p14="http://schemas.microsoft.com/office/powerpoint/2010/main" val="328742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solidFill>
                  <a:schemeClr val="accent2"/>
                </a:solidFill>
              </a:rPr>
              <a:t>Tre</a:t>
            </a:r>
            <a:r>
              <a:rPr lang="en-GB" dirty="0" smtClean="0">
                <a:solidFill>
                  <a:schemeClr val="accent2"/>
                </a:solidFill>
              </a:rPr>
              <a:t> </a:t>
            </a:r>
            <a:r>
              <a:rPr lang="en-GB" dirty="0" err="1" smtClean="0">
                <a:solidFill>
                  <a:schemeClr val="accent2"/>
                </a:solidFill>
              </a:rPr>
              <a:t>ipotesi</a:t>
            </a:r>
            <a:r>
              <a:rPr lang="en-GB" dirty="0" smtClean="0">
                <a:solidFill>
                  <a:schemeClr val="accent2"/>
                </a:solidFill>
              </a:rPr>
              <a:t> </a:t>
            </a:r>
            <a:r>
              <a:rPr lang="en-GB" dirty="0" err="1" smtClean="0">
                <a:solidFill>
                  <a:schemeClr val="accent2"/>
                </a:solidFill>
              </a:rPr>
              <a:t>sulla</a:t>
            </a:r>
            <a:r>
              <a:rPr lang="en-GB" dirty="0" smtClean="0">
                <a:solidFill>
                  <a:schemeClr val="accent2"/>
                </a:solidFill>
              </a:rPr>
              <a:t> </a:t>
            </a:r>
            <a:r>
              <a:rPr lang="en-GB" dirty="0" err="1" smtClean="0">
                <a:solidFill>
                  <a:schemeClr val="accent2"/>
                </a:solidFill>
              </a:rPr>
              <a:t>psicosi</a:t>
            </a:r>
            <a:endParaRPr lang="it-IT" dirty="0">
              <a:solidFill>
                <a:schemeClr val="accent2"/>
              </a:solidFill>
            </a:endParaRPr>
          </a:p>
        </p:txBody>
      </p:sp>
      <p:sp>
        <p:nvSpPr>
          <p:cNvPr id="3" name="Inhaltsplatzhalter 2"/>
          <p:cNvSpPr>
            <a:spLocks noGrp="1"/>
          </p:cNvSpPr>
          <p:nvPr>
            <p:ph idx="1"/>
          </p:nvPr>
        </p:nvSpPr>
        <p:spPr/>
        <p:txBody>
          <a:bodyPr>
            <a:normAutofit fontScale="92500" lnSpcReduction="20000"/>
          </a:bodyPr>
          <a:lstStyle/>
          <a:p>
            <a:pPr>
              <a:buNone/>
            </a:pPr>
            <a:r>
              <a:rPr lang="it-IT" dirty="0" smtClean="0"/>
              <a:t>Secondo </a:t>
            </a:r>
            <a:r>
              <a:rPr lang="it-IT" dirty="0" err="1" smtClean="0"/>
              <a:t>Jaakko</a:t>
            </a:r>
            <a:r>
              <a:rPr lang="it-IT" dirty="0" smtClean="0"/>
              <a:t> </a:t>
            </a:r>
            <a:r>
              <a:rPr lang="it-IT" dirty="0" err="1" smtClean="0"/>
              <a:t>Seikkula</a:t>
            </a:r>
            <a:endParaRPr lang="it-IT" dirty="0" smtClean="0"/>
          </a:p>
          <a:p>
            <a:pPr>
              <a:buNone/>
            </a:pPr>
            <a:endParaRPr lang="it-IT" dirty="0" smtClean="0"/>
          </a:p>
          <a:p>
            <a:pPr>
              <a:buFont typeface="Wingdings" pitchFamily="2" charset="2"/>
              <a:buChar char="ü"/>
            </a:pPr>
            <a:r>
              <a:rPr lang="it-IT" dirty="0" smtClean="0"/>
              <a:t>La psicosi, intesa come categoria, non esiste</a:t>
            </a:r>
          </a:p>
          <a:p>
            <a:pPr>
              <a:buFont typeface="Wingdings" pitchFamily="2" charset="2"/>
              <a:buChar char="ü"/>
            </a:pPr>
            <a:r>
              <a:rPr lang="it-IT" dirty="0" smtClean="0"/>
              <a:t>I sintomi psicotici non sono sintomi di una malattia</a:t>
            </a:r>
          </a:p>
          <a:p>
            <a:pPr lvl="1">
              <a:buNone/>
            </a:pPr>
            <a:r>
              <a:rPr lang="it-IT" dirty="0" smtClean="0"/>
              <a:t>-  strategia della persona per sopravvivere a strane esperienze</a:t>
            </a:r>
          </a:p>
          <a:p>
            <a:pPr>
              <a:buFont typeface="Wingdings" pitchFamily="2" charset="2"/>
              <a:buChar char="ü"/>
            </a:pPr>
            <a:r>
              <a:rPr lang="it-IT" dirty="0" smtClean="0"/>
              <a:t>Il comportamenti psicotico potrebbe essere l’esito di un trattamento inadeguato:</a:t>
            </a:r>
          </a:p>
          <a:p>
            <a:pPr lvl="1">
              <a:buNone/>
            </a:pPr>
            <a:r>
              <a:rPr lang="it-IT" dirty="0" smtClean="0"/>
              <a:t>- il trattamento inizia troppo tardi</a:t>
            </a:r>
          </a:p>
          <a:p>
            <a:pPr lvl="1">
              <a:buNone/>
            </a:pPr>
            <a:r>
              <a:rPr lang="it-IT" dirty="0" smtClean="0"/>
              <a:t>- mancata comprensione del problema provoca una reazione sbagliata</a:t>
            </a:r>
          </a:p>
          <a:p>
            <a:endParaRPr lang="it-IT" dirty="0"/>
          </a:p>
        </p:txBody>
      </p:sp>
    </p:spTree>
    <p:extLst>
      <p:ext uri="{BB962C8B-B14F-4D97-AF65-F5344CB8AC3E}">
        <p14:creationId xmlns:p14="http://schemas.microsoft.com/office/powerpoint/2010/main" val="369652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7634" y="205979"/>
            <a:ext cx="6534726" cy="857250"/>
          </a:xfrm>
        </p:spPr>
        <p:txBody>
          <a:bodyPr>
            <a:normAutofit fontScale="90000"/>
          </a:bodyPr>
          <a:lstStyle/>
          <a:p>
            <a:r>
              <a:rPr lang="en-US" dirty="0" smtClean="0"/>
              <a:t/>
            </a:r>
            <a:br>
              <a:rPr lang="en-US" dirty="0" smtClean="0"/>
            </a:br>
            <a:r>
              <a:rPr lang="en-US" dirty="0" err="1" smtClean="0">
                <a:solidFill>
                  <a:schemeClr val="accent2"/>
                </a:solidFill>
              </a:rPr>
              <a:t>Fattori</a:t>
            </a:r>
            <a:r>
              <a:rPr lang="en-US" dirty="0" smtClean="0">
                <a:solidFill>
                  <a:schemeClr val="accent2"/>
                </a:solidFill>
              </a:rPr>
              <a:t> </a:t>
            </a:r>
            <a:r>
              <a:rPr lang="en-US" dirty="0" err="1" smtClean="0">
                <a:solidFill>
                  <a:schemeClr val="accent2"/>
                </a:solidFill>
              </a:rPr>
              <a:t>critici</a:t>
            </a:r>
            <a:r>
              <a:rPr lang="en-US" dirty="0" smtClean="0">
                <a:solidFill>
                  <a:schemeClr val="accent2"/>
                </a:solidFill>
              </a:rPr>
              <a:t> </a:t>
            </a:r>
            <a:r>
              <a:rPr lang="en-US" dirty="0" err="1" smtClean="0">
                <a:solidFill>
                  <a:schemeClr val="accent2"/>
                </a:solidFill>
              </a:rPr>
              <a:t>nel</a:t>
            </a:r>
            <a:r>
              <a:rPr lang="en-US" dirty="0" smtClean="0">
                <a:solidFill>
                  <a:schemeClr val="accent2"/>
                </a:solidFill>
              </a:rPr>
              <a:t> </a:t>
            </a:r>
            <a:r>
              <a:rPr lang="en-US" dirty="0" err="1" smtClean="0">
                <a:solidFill>
                  <a:schemeClr val="accent2"/>
                </a:solidFill>
              </a:rPr>
              <a:t>trattamento</a:t>
            </a:r>
            <a:r>
              <a:rPr lang="en-US" dirty="0" smtClean="0">
                <a:solidFill>
                  <a:schemeClr val="accent2"/>
                </a:solidFill>
              </a:rPr>
              <a:t> </a:t>
            </a:r>
            <a:r>
              <a:rPr lang="en-US" dirty="0" err="1" smtClean="0">
                <a:solidFill>
                  <a:schemeClr val="accent2"/>
                </a:solidFill>
              </a:rPr>
              <a:t>della</a:t>
            </a:r>
            <a:r>
              <a:rPr lang="en-US" dirty="0" smtClean="0">
                <a:solidFill>
                  <a:schemeClr val="accent2"/>
                </a:solidFill>
              </a:rPr>
              <a:t> </a:t>
            </a:r>
            <a:r>
              <a:rPr lang="en-US" dirty="0" err="1" smtClean="0">
                <a:solidFill>
                  <a:schemeClr val="accent2"/>
                </a:solidFill>
              </a:rPr>
              <a:t>psicosi</a:t>
            </a:r>
            <a:r>
              <a:rPr lang="it-IT" dirty="0" smtClean="0"/>
              <a:t/>
            </a:r>
            <a:br>
              <a:rPr lang="it-IT" dirty="0" smtClean="0"/>
            </a:br>
            <a:endParaRPr lang="it-IT" dirty="0"/>
          </a:p>
        </p:txBody>
      </p:sp>
      <p:sp>
        <p:nvSpPr>
          <p:cNvPr id="3" name="Inhaltsplatzhalter 2"/>
          <p:cNvSpPr>
            <a:spLocks noGrp="1"/>
          </p:cNvSpPr>
          <p:nvPr>
            <p:ph idx="1"/>
          </p:nvPr>
        </p:nvSpPr>
        <p:spPr/>
        <p:txBody>
          <a:bodyPr>
            <a:normAutofit fontScale="92500"/>
          </a:bodyPr>
          <a:lstStyle/>
          <a:p>
            <a:pPr lvl="0">
              <a:buFont typeface="Wingdings" pitchFamily="2" charset="2"/>
              <a:buChar char="ü"/>
            </a:pPr>
            <a:r>
              <a:rPr lang="it-IT" dirty="0" smtClean="0"/>
              <a:t>L’utente non viene ascoltato, e nemmeno la sua famiglia</a:t>
            </a:r>
          </a:p>
          <a:p>
            <a:pPr lvl="0">
              <a:buFont typeface="Wingdings" pitchFamily="2" charset="2"/>
              <a:buChar char="ü"/>
            </a:pPr>
            <a:r>
              <a:rPr lang="it-IT" dirty="0" smtClean="0"/>
              <a:t>Ricorso eccessivo all’ospedalizzazione – ed esposizione del paziente ai comportamenti psicotici di altri </a:t>
            </a:r>
          </a:p>
          <a:p>
            <a:pPr lvl="0">
              <a:buFont typeface="Wingdings" pitchFamily="2" charset="2"/>
              <a:buChar char="ü"/>
            </a:pPr>
            <a:r>
              <a:rPr lang="it-IT" dirty="0" smtClean="0"/>
              <a:t>Ricorso eccessivo ai farmaci- aumenta il rischio di morte prematura</a:t>
            </a:r>
          </a:p>
          <a:p>
            <a:pPr lvl="0">
              <a:buFont typeface="Wingdings" pitchFamily="2" charset="2"/>
              <a:buChar char="ü"/>
            </a:pPr>
            <a:r>
              <a:rPr lang="it-IT" dirty="0" smtClean="0"/>
              <a:t>Enfasi eccessiva alla </a:t>
            </a:r>
            <a:r>
              <a:rPr lang="it-IT" dirty="0" err="1" smtClean="0"/>
              <a:t>patologizzazione</a:t>
            </a:r>
            <a:r>
              <a:rPr lang="it-IT" dirty="0" smtClean="0"/>
              <a:t> del problema- senza prendere in considerazione le risorse</a:t>
            </a:r>
          </a:p>
          <a:p>
            <a:endParaRPr lang="it-IT" dirty="0"/>
          </a:p>
        </p:txBody>
      </p:sp>
    </p:spTree>
    <p:extLst>
      <p:ext uri="{BB962C8B-B14F-4D97-AF65-F5344CB8AC3E}">
        <p14:creationId xmlns:p14="http://schemas.microsoft.com/office/powerpoint/2010/main" val="2686152829"/>
      </p:ext>
    </p:extLst>
  </p:cSld>
  <p:clrMapOvr>
    <a:masterClrMapping/>
  </p:clrMapOvr>
</p:sld>
</file>

<file path=ppt/theme/theme1.xml><?xml version="1.0" encoding="utf-8"?>
<a:theme xmlns:a="http://schemas.openxmlformats.org/drawingml/2006/main" name="Tema RaffaeleBarone.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143</TotalTime>
  <Words>4135</Words>
  <Application>Microsoft Office PowerPoint</Application>
  <PresentationFormat>Presentazione su schermo (16:9)</PresentationFormat>
  <Paragraphs>200</Paragraphs>
  <Slides>51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51</vt:i4>
      </vt:variant>
    </vt:vector>
  </HeadingPairs>
  <TitlesOfParts>
    <vt:vector size="58" baseType="lpstr">
      <vt:lpstr>Arial</vt:lpstr>
      <vt:lpstr>Calibri</vt:lpstr>
      <vt:lpstr>Segoe UI Semibold</vt:lpstr>
      <vt:lpstr>Segoe UI Symbol</vt:lpstr>
      <vt:lpstr>Times New Roman</vt:lpstr>
      <vt:lpstr>Wingdings</vt:lpstr>
      <vt:lpstr>Tema RaffaeleBarone.com</vt:lpstr>
      <vt:lpstr>OPEN DIALOGUE UN NUOVO STILE DI LAVORO IN SALUTE MENTALE</vt:lpstr>
      <vt:lpstr>Presentazione standard di PowerPoint</vt:lpstr>
      <vt:lpstr>Presentazione standard di PowerPoint</vt:lpstr>
      <vt:lpstr>Presentazione standard di PowerPoint</vt:lpstr>
      <vt:lpstr>La psichiatria sta cambiando (1)</vt:lpstr>
      <vt:lpstr>La psichiatria sta cambiando (2)</vt:lpstr>
      <vt:lpstr>La psichiatria sta cambiando (3)</vt:lpstr>
      <vt:lpstr>Tre ipotesi sulla psicosi</vt:lpstr>
      <vt:lpstr> Fattori critici nel trattamento della psicosi </vt:lpstr>
      <vt:lpstr> Il comportamento psicotico come reazione </vt:lpstr>
      <vt:lpstr>Che cosa e’ il Dialogo aperto?</vt:lpstr>
      <vt:lpstr>The Need Adapted Treatment Model (Alanen)</vt:lpstr>
      <vt:lpstr>Presentazione standard di PowerPoint</vt:lpstr>
      <vt:lpstr>1. Garantire una narrazione congiunta</vt:lpstr>
      <vt:lpstr>2. Generare nuove parole</vt:lpstr>
      <vt:lpstr>3. Struttura dipende dal contesto</vt:lpstr>
      <vt:lpstr>4. Diventare trasparenti</vt:lpstr>
      <vt:lpstr>…Sintonizzazione ritmica</vt:lpstr>
      <vt:lpstr>Gli obiettivi principali dell’ open dialogue sono</vt:lpstr>
      <vt:lpstr>Presentazione standard di PowerPoint</vt:lpstr>
      <vt:lpstr>Presentazione standard di PowerPoint</vt:lpstr>
      <vt:lpstr>Presentazione standard di PowerPoint</vt:lpstr>
      <vt:lpstr>Presentazione standard di PowerPoint</vt:lpstr>
      <vt:lpstr>Elementi chiave</vt:lpstr>
      <vt:lpstr>AIUTO IMMEDIATO</vt:lpstr>
      <vt:lpstr>PROSPETTIVA ORIENTATA ALLA RETE SOCIALE</vt:lpstr>
      <vt:lpstr>FLESSIBILITA’ E MOBILITA’</vt:lpstr>
      <vt:lpstr>RESPONSABILITA’</vt:lpstr>
      <vt:lpstr>CONTINUITA’ PSICOLOGICA</vt:lpstr>
      <vt:lpstr>TOLLERANZA DELLA INCERTEZZA</vt:lpstr>
      <vt:lpstr>DIALOGISMO (e polifonia)</vt:lpstr>
      <vt:lpstr>Elementi di aderenza-fedelta’</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L’OPEN DIALOGUE IN PRATICA </vt:lpstr>
      <vt:lpstr>Presentazione standard di PowerPoint</vt:lpstr>
      <vt:lpstr>I GPMF e l’Open Dialogue in un modello di DSM integrato e democratico </vt:lpstr>
      <vt:lpstr>Presentazione standard di PowerPoint</vt:lpstr>
      <vt:lpstr>Punti di contatto tra i dispositivi terapeutici </vt:lpstr>
      <vt:lpstr>Presentazione standard di PowerPoint</vt:lpstr>
      <vt:lpstr>Presentazione standard di PowerPoint</vt:lpstr>
      <vt:lpstr>Presentazione standard di PowerPoint</vt:lpstr>
      <vt:lpstr>Presentazione standard di PowerPoint</vt:lpstr>
      <vt:lpstr>CONCLUSIONI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DIALOGUE</dc:title>
  <dc:creator>Barone Raffaele</dc:creator>
  <cp:lastModifiedBy>Barone Raffaele</cp:lastModifiedBy>
  <cp:revision>20</cp:revision>
  <dcterms:created xsi:type="dcterms:W3CDTF">2017-04-30T15:02:59Z</dcterms:created>
  <dcterms:modified xsi:type="dcterms:W3CDTF">2017-05-06T03:41:14Z</dcterms:modified>
</cp:coreProperties>
</file>