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9" r:id="rId2"/>
    <p:sldId id="259" r:id="rId3"/>
    <p:sldId id="275" r:id="rId4"/>
    <p:sldId id="273" r:id="rId5"/>
    <p:sldId id="277" r:id="rId6"/>
    <p:sldId id="272" r:id="rId7"/>
    <p:sldId id="258" r:id="rId8"/>
    <p:sldId id="260" r:id="rId9"/>
    <p:sldId id="261" r:id="rId10"/>
    <p:sldId id="262" r:id="rId11"/>
    <p:sldId id="269" r:id="rId12"/>
    <p:sldId id="270" r:id="rId13"/>
    <p:sldId id="276" r:id="rId14"/>
    <p:sldId id="278" r:id="rId15"/>
    <p:sldId id="274" r:id="rId16"/>
    <p:sldId id="267" r:id="rId17"/>
  </p:sldIdLst>
  <p:sldSz cx="9144000" cy="6858000" type="screen4x3"/>
  <p:notesSz cx="6858000" cy="9144000"/>
  <p:defaultTextStyle>
    <a:defPPr>
      <a:defRPr lang="it-IT"/>
    </a:defPPr>
    <a:lvl1pPr algn="l" rtl="0" fontAlgn="base">
      <a:spcBef>
        <a:spcPct val="0"/>
      </a:spcBef>
      <a:spcAft>
        <a:spcPct val="0"/>
      </a:spcAft>
      <a:defRPr sz="1400" kern="1200">
        <a:solidFill>
          <a:schemeClr val="tx1"/>
        </a:solidFill>
        <a:latin typeface="Arial" charset="0"/>
        <a:ea typeface="+mn-ea"/>
        <a:cs typeface="Arial" charset="0"/>
      </a:defRPr>
    </a:lvl1pPr>
    <a:lvl2pPr marL="457200" algn="l" rtl="0" fontAlgn="base">
      <a:spcBef>
        <a:spcPct val="0"/>
      </a:spcBef>
      <a:spcAft>
        <a:spcPct val="0"/>
      </a:spcAft>
      <a:defRPr sz="1400" kern="1200">
        <a:solidFill>
          <a:schemeClr val="tx1"/>
        </a:solidFill>
        <a:latin typeface="Arial" charset="0"/>
        <a:ea typeface="+mn-ea"/>
        <a:cs typeface="Arial" charset="0"/>
      </a:defRPr>
    </a:lvl2pPr>
    <a:lvl3pPr marL="914400" algn="l" rtl="0" fontAlgn="base">
      <a:spcBef>
        <a:spcPct val="0"/>
      </a:spcBef>
      <a:spcAft>
        <a:spcPct val="0"/>
      </a:spcAft>
      <a:defRPr sz="1400" kern="1200">
        <a:solidFill>
          <a:schemeClr val="tx1"/>
        </a:solidFill>
        <a:latin typeface="Arial" charset="0"/>
        <a:ea typeface="+mn-ea"/>
        <a:cs typeface="Arial" charset="0"/>
      </a:defRPr>
    </a:lvl3pPr>
    <a:lvl4pPr marL="1371600" algn="l" rtl="0" fontAlgn="base">
      <a:spcBef>
        <a:spcPct val="0"/>
      </a:spcBef>
      <a:spcAft>
        <a:spcPct val="0"/>
      </a:spcAft>
      <a:defRPr sz="1400" kern="1200">
        <a:solidFill>
          <a:schemeClr val="tx1"/>
        </a:solidFill>
        <a:latin typeface="Arial" charset="0"/>
        <a:ea typeface="+mn-ea"/>
        <a:cs typeface="Arial" charset="0"/>
      </a:defRPr>
    </a:lvl4pPr>
    <a:lvl5pPr marL="1828800" algn="l" rtl="0" fontAlgn="base">
      <a:spcBef>
        <a:spcPct val="0"/>
      </a:spcBef>
      <a:spcAft>
        <a:spcPct val="0"/>
      </a:spcAft>
      <a:defRPr sz="1400" kern="1200">
        <a:solidFill>
          <a:schemeClr val="tx1"/>
        </a:solidFill>
        <a:latin typeface="Arial" charset="0"/>
        <a:ea typeface="+mn-ea"/>
        <a:cs typeface="Arial" charset="0"/>
      </a:defRPr>
    </a:lvl5pPr>
    <a:lvl6pPr marL="2286000" algn="l" defTabSz="914400" rtl="0" eaLnBrk="1" latinLnBrk="0" hangingPunct="1">
      <a:defRPr sz="1400" kern="1200">
        <a:solidFill>
          <a:schemeClr val="tx1"/>
        </a:solidFill>
        <a:latin typeface="Arial" charset="0"/>
        <a:ea typeface="+mn-ea"/>
        <a:cs typeface="Arial" charset="0"/>
      </a:defRPr>
    </a:lvl6pPr>
    <a:lvl7pPr marL="2743200" algn="l" defTabSz="914400" rtl="0" eaLnBrk="1" latinLnBrk="0" hangingPunct="1">
      <a:defRPr sz="1400" kern="1200">
        <a:solidFill>
          <a:schemeClr val="tx1"/>
        </a:solidFill>
        <a:latin typeface="Arial" charset="0"/>
        <a:ea typeface="+mn-ea"/>
        <a:cs typeface="Arial" charset="0"/>
      </a:defRPr>
    </a:lvl7pPr>
    <a:lvl8pPr marL="3200400" algn="l" defTabSz="914400" rtl="0" eaLnBrk="1" latinLnBrk="0" hangingPunct="1">
      <a:defRPr sz="1400" kern="1200">
        <a:solidFill>
          <a:schemeClr val="tx1"/>
        </a:solidFill>
        <a:latin typeface="Arial" charset="0"/>
        <a:ea typeface="+mn-ea"/>
        <a:cs typeface="Arial" charset="0"/>
      </a:defRPr>
    </a:lvl8pPr>
    <a:lvl9pPr marL="3657600" algn="l" defTabSz="914400" rtl="0" eaLnBrk="1" latinLnBrk="0" hangingPunct="1">
      <a:defRPr sz="1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3300"/>
    <a:srgbClr val="FF9900"/>
    <a:srgbClr val="339933"/>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6" d="100"/>
          <a:sy n="76" d="100"/>
        </p:scale>
        <p:origin x="-984" y="-6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1433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it-IT"/>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it-IT"/>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B1F55F8-A432-4B4B-9688-3E3DD6AA74DC}"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D3860E71-5888-4BB2-BEF4-E7F5EE734834}" type="slidenum">
              <a:rPr lang="it-IT"/>
              <a:pPr/>
              <a:t>1</a:t>
            </a:fld>
            <a:endParaRPr lang="it-IT"/>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fld id="{31378A2A-5E22-4742-BA59-1B05CEDD3FE5}" type="slidenum">
              <a:rPr lang="it-IT" smtClean="0"/>
              <a:pPr eaLnBrk="1" hangingPunct="1"/>
              <a:t>1</a:t>
            </a:fld>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miter lim="800000"/>
            <a:headEnd/>
            <a:tailEnd/>
          </a:ln>
        </p:spPr>
        <p:txBody>
          <a:bodyPr/>
          <a:lstStyle/>
          <a:p>
            <a:fld id="{0238E0C9-8B64-4872-9648-BA14FE7FF17E}" type="slidenum">
              <a:rPr lang="it-IT"/>
              <a:pPr/>
              <a:t>10</a:t>
            </a:fld>
            <a:endParaRPr lang="it-IT"/>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fld id="{603297C8-0C6D-4677-91E4-3514B08D72F6}" type="slidenum">
              <a:rPr lang="it-IT" smtClean="0"/>
              <a:pPr eaLnBrk="1" hangingPunct="1"/>
              <a:t>10</a:t>
            </a:fld>
            <a:endParaRPr 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miter lim="800000"/>
            <a:headEnd/>
            <a:tailEnd/>
          </a:ln>
        </p:spPr>
        <p:txBody>
          <a:bodyPr/>
          <a:lstStyle/>
          <a:p>
            <a:fld id="{0D17464A-6389-4D14-A74A-10FF56FB9DE8}" type="slidenum">
              <a:rPr lang="it-IT"/>
              <a:pPr/>
              <a:t>11</a:t>
            </a:fld>
            <a:endParaRPr lang="it-IT"/>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fld id="{39685D06-9397-446A-AAA3-212779D8D2EE}" type="slidenum">
              <a:rPr lang="it-IT" smtClean="0"/>
              <a:pPr eaLnBrk="1" hangingPunct="1"/>
              <a:t>11</a:t>
            </a:fld>
            <a:endParaRPr 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F114675F-0BAC-42D0-B41F-FB02662A424F}" type="slidenum">
              <a:rPr lang="it-IT"/>
              <a:pPr/>
              <a:t>12</a:t>
            </a:fld>
            <a:endParaRPr lang="it-IT"/>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fld id="{F7A32D07-F993-4DA8-BB89-9F803E821743}" type="slidenum">
              <a:rPr lang="it-IT" smtClean="0"/>
              <a:pPr eaLnBrk="1" hangingPunct="1"/>
              <a:t>12</a:t>
            </a:fld>
            <a:endParaRPr 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miter lim="800000"/>
            <a:headEnd/>
            <a:tailEnd/>
          </a:ln>
        </p:spPr>
        <p:txBody>
          <a:bodyPr/>
          <a:lstStyle/>
          <a:p>
            <a:fld id="{432AAA1B-B2E2-4BF5-85DB-BF60F5D39FDA}" type="slidenum">
              <a:rPr lang="it-IT"/>
              <a:pPr/>
              <a:t>13</a:t>
            </a:fld>
            <a:endParaRPr lang="it-IT"/>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fld id="{7FD56880-D58E-4322-9424-77CD4EBBD102}" type="slidenum">
              <a:rPr lang="it-IT" smtClean="0"/>
              <a:pPr eaLnBrk="1" hangingPunct="1"/>
              <a:t>13</a:t>
            </a:fld>
            <a:endParaRPr lang="it-I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miter lim="800000"/>
            <a:headEnd/>
            <a:tailEnd/>
          </a:ln>
        </p:spPr>
        <p:txBody>
          <a:bodyPr/>
          <a:lstStyle/>
          <a:p>
            <a:fld id="{28E1ED71-AF9D-4093-BBCE-761B89174A3C}" type="slidenum">
              <a:rPr lang="it-IT"/>
              <a:pPr/>
              <a:t>14</a:t>
            </a:fld>
            <a:endParaRPr lang="it-IT"/>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fld id="{8CA7FE76-66DB-4B4B-A1F2-DA318AADF619}" type="slidenum">
              <a:rPr lang="it-IT" smtClean="0"/>
              <a:pPr eaLnBrk="1" hangingPunct="1"/>
              <a:t>14</a:t>
            </a:fld>
            <a:endParaRPr 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miter lim="800000"/>
            <a:headEnd/>
            <a:tailEnd/>
          </a:ln>
        </p:spPr>
        <p:txBody>
          <a:bodyPr/>
          <a:lstStyle/>
          <a:p>
            <a:fld id="{49DF5BE4-CCF8-44A3-8435-BD732F665190}" type="slidenum">
              <a:rPr lang="it-IT"/>
              <a:pPr/>
              <a:t>15</a:t>
            </a:fld>
            <a:endParaRPr lang="it-IT"/>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fld id="{3CDD7299-0C9C-4F53-A55B-D62E0943F137}" type="slidenum">
              <a:rPr lang="it-IT" smtClean="0"/>
              <a:pPr eaLnBrk="1" hangingPunct="1"/>
              <a:t>15</a:t>
            </a:fld>
            <a:endParaRPr lang="it-IT"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A0AE5150-7A97-46BA-B1F9-C9CE9F77790D}" type="slidenum">
              <a:rPr lang="it-IT"/>
              <a:pPr/>
              <a:t>16</a:t>
            </a:fld>
            <a:endParaRPr lang="it-IT"/>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fld id="{6A5710E8-173F-486B-BE4B-F8EB9756B339}" type="slidenum">
              <a:rPr lang="it-IT" smtClean="0"/>
              <a:pPr eaLnBrk="1" hangingPunct="1"/>
              <a:t>16</a:t>
            </a:fld>
            <a:r>
              <a:rPr lang="it-IT" smtClean="0"/>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34E32025-D176-49C4-B96E-A6A4616938B6}" type="slidenum">
              <a:rPr lang="it-IT"/>
              <a:pPr/>
              <a:t>2</a:t>
            </a:fld>
            <a:endParaRPr lang="it-IT"/>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fld id="{C0A5A3D7-5F1F-4B94-B8CB-54BBC62CC602}" type="slidenum">
              <a:rPr lang="it-IT" smtClean="0"/>
              <a:pPr eaLnBrk="1" hangingPunct="1"/>
              <a:t>2</a:t>
            </a:fld>
            <a:r>
              <a:rPr lang="it-IT" smtClean="0"/>
              <a:t> Foulkes 1</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1381DFE5-D099-4C8D-98E3-E28068BFB16E}" type="slidenum">
              <a:rPr lang="it-IT"/>
              <a:pPr/>
              <a:t>3</a:t>
            </a:fld>
            <a:endParaRPr lang="it-IT"/>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fld id="{351CD0D7-06BE-4525-B4F3-D4249A996DA3}" type="slidenum">
              <a:rPr lang="it-IT" smtClean="0"/>
              <a:pPr eaLnBrk="1" hangingPunct="1"/>
              <a:t>3</a:t>
            </a:fld>
            <a:r>
              <a:rPr lang="it-IT" smtClean="0"/>
              <a:t> Solms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DD9BCCB6-8275-49ED-9832-089AE97F17FE}" type="slidenum">
              <a:rPr lang="it-IT"/>
              <a:pPr/>
              <a:t>4</a:t>
            </a:fld>
            <a:endParaRPr lang="it-IT"/>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fld id="{F49E8F86-2DC7-4F72-BF33-F28E6BE848C3}" type="slidenum">
              <a:rPr lang="it-IT" smtClean="0"/>
              <a:pPr eaLnBrk="1" hangingPunct="1"/>
              <a:t>4</a:t>
            </a:fld>
            <a:endParaRPr 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C9BD956B-0797-4E84-A0E1-17BC85BDE852}" type="slidenum">
              <a:rPr lang="it-IT"/>
              <a:pPr/>
              <a:t>5</a:t>
            </a:fld>
            <a:endParaRPr lang="it-IT"/>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fld id="{9B6D980C-BF06-42D8-959F-3413556103C1}" type="slidenum">
              <a:rPr lang="it-IT" smtClean="0"/>
              <a:pPr eaLnBrk="1" hangingPunct="1"/>
              <a:t>5</a:t>
            </a:fld>
            <a:r>
              <a:rPr lang="it-IT" smtClean="0"/>
              <a:t> Foulkes 2</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miter lim="800000"/>
            <a:headEnd/>
            <a:tailEnd/>
          </a:ln>
        </p:spPr>
        <p:txBody>
          <a:bodyPr/>
          <a:lstStyle/>
          <a:p>
            <a:fld id="{B2F6C40D-3C82-459C-A7FA-6128B681245C}" type="slidenum">
              <a:rPr lang="it-IT"/>
              <a:pPr/>
              <a:t>6</a:t>
            </a:fld>
            <a:endParaRPr lang="it-IT"/>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fld id="{B2BB4FD7-5F01-46F3-99A9-4FBDF0AFA269}" type="slidenum">
              <a:rPr lang="it-IT" smtClean="0"/>
              <a:pPr eaLnBrk="1" hangingPunct="1"/>
              <a:t>6</a:t>
            </a:fld>
            <a:endParaRPr 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miter lim="800000"/>
            <a:headEnd/>
            <a:tailEnd/>
          </a:ln>
        </p:spPr>
        <p:txBody>
          <a:bodyPr/>
          <a:lstStyle/>
          <a:p>
            <a:fld id="{14388D51-254A-4943-BC83-A253E757B7D0}" type="slidenum">
              <a:rPr lang="it-IT"/>
              <a:pPr/>
              <a:t>7</a:t>
            </a:fld>
            <a:endParaRPr lang="it-IT"/>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fld id="{D1EC7816-4C2E-4D2D-A259-710274867B27}" type="slidenum">
              <a:rPr lang="it-IT" smtClean="0"/>
              <a:pPr eaLnBrk="1" hangingPunct="1"/>
              <a:t>7</a:t>
            </a:fld>
            <a:endParaRPr 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miter lim="800000"/>
            <a:headEnd/>
            <a:tailEnd/>
          </a:ln>
        </p:spPr>
        <p:txBody>
          <a:bodyPr/>
          <a:lstStyle/>
          <a:p>
            <a:fld id="{7934F49D-D764-4EAB-9471-1A419E4B8498}" type="slidenum">
              <a:rPr lang="it-IT"/>
              <a:pPr/>
              <a:t>8</a:t>
            </a:fld>
            <a:endParaRPr lang="it-IT"/>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fld id="{BBDFB4B4-0FED-4CD6-8064-ECFAC47C1C94}" type="slidenum">
              <a:rPr lang="it-IT" smtClean="0"/>
              <a:pPr eaLnBrk="1" hangingPunct="1"/>
              <a:t>8</a:t>
            </a:fld>
            <a:endParaRPr 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miter lim="800000"/>
            <a:headEnd/>
            <a:tailEnd/>
          </a:ln>
        </p:spPr>
        <p:txBody>
          <a:bodyPr/>
          <a:lstStyle/>
          <a:p>
            <a:fld id="{98135620-CBBD-4F9C-B214-F972F2FD5403}" type="slidenum">
              <a:rPr lang="it-IT"/>
              <a:pPr/>
              <a:t>9</a:t>
            </a:fld>
            <a:endParaRPr lang="it-IT"/>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fld id="{03418DDB-D346-42A3-86DA-C6C23F0AE386}" type="slidenum">
              <a:rPr lang="it-IT" smtClean="0"/>
              <a:pPr eaLnBrk="1" hangingPunct="1"/>
              <a:t>9</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4D646324-5160-4E0F-8B8D-F8F016F5249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3806BFF-167E-4862-A5FD-418F8190DE9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27930AC-91E2-486C-9726-A7258BE10914}"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AB04B203-ED4A-4F5C-A8F9-7415702979C7}"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25F0CAF-1A81-46B7-A802-A72DE5F2C68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9F5E06B2-4EDF-4F40-9D69-759244584622}"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96DCE2E0-6FF1-4F18-9117-63230BA01B9D}"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44B70F45-0FD8-444F-B889-C77D6D79F93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97D8DAFF-1449-4327-B3AB-7A63C72DAD04}"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E3D900CB-683E-4DC7-A479-FA873DEE0651}"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70DB038-989D-4C89-9DB8-6AD41EAC1DE9}"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mtClean="0"/>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mtClean="0"/>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mtClean="0"/>
            </a:lvl1pPr>
          </a:lstStyle>
          <a:p>
            <a:pPr>
              <a:defRPr/>
            </a:pPr>
            <a:fld id="{B20E413A-96F2-4F54-BAD6-0FBA8B3885CE}"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395288" y="3068638"/>
            <a:ext cx="8229600" cy="2336800"/>
          </a:xfrm>
        </p:spPr>
        <p:txBody>
          <a:bodyPr/>
          <a:lstStyle/>
          <a:p>
            <a:pPr algn="ctr" eaLnBrk="1" hangingPunct="1">
              <a:buFontTx/>
              <a:buNone/>
            </a:pPr>
            <a:r>
              <a:rPr lang="it-IT" smtClean="0">
                <a:solidFill>
                  <a:srgbClr val="CC3300"/>
                </a:solidFill>
                <a:latin typeface="Arial Narrow" pitchFamily="34" charset="0"/>
              </a:rPr>
              <a:t>“IL CONTRIBUTO DELLA GRUPPOANALISI</a:t>
            </a:r>
          </a:p>
          <a:p>
            <a:pPr algn="ctr" eaLnBrk="1" hangingPunct="1">
              <a:buFontTx/>
              <a:buNone/>
            </a:pPr>
            <a:r>
              <a:rPr lang="it-IT" smtClean="0">
                <a:solidFill>
                  <a:srgbClr val="CC3300"/>
                </a:solidFill>
                <a:latin typeface="Arial Narrow" pitchFamily="34" charset="0"/>
              </a:rPr>
              <a:t>AL LAVORO D’EQUIPE”</a:t>
            </a:r>
          </a:p>
          <a:p>
            <a:pPr algn="ctr" eaLnBrk="1" hangingPunct="1">
              <a:buFontTx/>
              <a:buNone/>
            </a:pPr>
            <a:endParaRPr lang="it-IT" smtClean="0">
              <a:solidFill>
                <a:srgbClr val="CC3300"/>
              </a:solidFill>
              <a:latin typeface="Arial Narrow" pitchFamily="34" charset="0"/>
            </a:endParaRPr>
          </a:p>
          <a:p>
            <a:pPr algn="r" eaLnBrk="1" hangingPunct="1">
              <a:buFontTx/>
              <a:buNone/>
            </a:pPr>
            <a:r>
              <a:rPr lang="it-IT" sz="2400" smtClean="0">
                <a:solidFill>
                  <a:srgbClr val="CC3300"/>
                </a:solidFill>
                <a:latin typeface="Arial Narrow" pitchFamily="34" charset="0"/>
              </a:rPr>
              <a:t>DOTT.SSA ANNAROSA PAGLIARULO</a:t>
            </a:r>
          </a:p>
        </p:txBody>
      </p:sp>
      <p:sp>
        <p:nvSpPr>
          <p:cNvPr id="2051" name="WordArt 5" descr="Carta"/>
          <p:cNvSpPr>
            <a:spLocks noChangeArrowheads="1" noChangeShapeType="1" noTextEdit="1"/>
          </p:cNvSpPr>
          <p:nvPr/>
        </p:nvSpPr>
        <p:spPr bwMode="auto">
          <a:xfrm>
            <a:off x="1116013" y="981075"/>
            <a:ext cx="6264275" cy="431800"/>
          </a:xfrm>
          <a:prstGeom prst="rect">
            <a:avLst/>
          </a:prstGeom>
        </p:spPr>
        <p:txBody>
          <a:bodyPr wrap="none" fromWordArt="1">
            <a:prstTxWarp prst="textPlain">
              <a:avLst>
                <a:gd name="adj" fmla="val 50000"/>
              </a:avLst>
            </a:prstTxWarp>
          </a:bodyPr>
          <a:lstStyle/>
          <a:p>
            <a:pPr algn="ctr"/>
            <a:r>
              <a:rPr lang="it-IT" sz="3600" kern="10">
                <a:ln w="9525">
                  <a:solidFill>
                    <a:srgbClr val="008000"/>
                  </a:solidFill>
                  <a:round/>
                  <a:headEnd/>
                  <a:tailEnd/>
                </a:ln>
                <a:blipFill dpi="0" rotWithShape="0">
                  <a:blip r:embed="rId3"/>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LAVORARE CON I GRUPPI</a:t>
            </a:r>
          </a:p>
        </p:txBody>
      </p:sp>
      <p:sp>
        <p:nvSpPr>
          <p:cNvPr id="2052" name="Text Box 6"/>
          <p:cNvSpPr txBox="1">
            <a:spLocks noChangeArrowheads="1"/>
          </p:cNvSpPr>
          <p:nvPr/>
        </p:nvSpPr>
        <p:spPr bwMode="auto">
          <a:xfrm>
            <a:off x="395288" y="1557338"/>
            <a:ext cx="8064500" cy="1006475"/>
          </a:xfrm>
          <a:prstGeom prst="rect">
            <a:avLst/>
          </a:prstGeom>
          <a:noFill/>
          <a:ln w="9525">
            <a:noFill/>
            <a:miter lim="800000"/>
            <a:headEnd/>
            <a:tailEnd/>
          </a:ln>
          <a:effectLst/>
        </p:spPr>
        <p:txBody>
          <a:bodyPr>
            <a:spAutoFit/>
          </a:bodyPr>
          <a:lstStyle/>
          <a:p>
            <a:pPr algn="ctr"/>
            <a:r>
              <a:rPr lang="it-IT" sz="2000">
                <a:solidFill>
                  <a:srgbClr val="339933"/>
                </a:solidFill>
              </a:rPr>
              <a:t>CONTESTI OPERATIVI E METODI D’INTERVENTO IN GRUPPOANALISI</a:t>
            </a:r>
          </a:p>
          <a:p>
            <a:pPr algn="ctr"/>
            <a:r>
              <a:rPr lang="it-IT" sz="2000">
                <a:solidFill>
                  <a:srgbClr val="339933"/>
                </a:solidFill>
              </a:rPr>
              <a:t>LECCE 10 NOVEMBRE 2012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286000" y="1714500"/>
            <a:ext cx="9144000" cy="0"/>
          </a:xfrm>
          <a:prstGeom prst="rect">
            <a:avLst/>
          </a:prstGeom>
          <a:noFill/>
          <a:ln w="9525">
            <a:noFill/>
            <a:miter lim="800000"/>
            <a:headEnd/>
            <a:tailEnd/>
          </a:ln>
          <a:effectLst/>
        </p:spPr>
        <p:txBody>
          <a:bodyPr>
            <a:spAutoFit/>
          </a:bodyPr>
          <a:lstStyle/>
          <a:p>
            <a:endParaRPr lang="it-IT"/>
          </a:p>
        </p:txBody>
      </p:sp>
      <p:graphicFrame>
        <p:nvGraphicFramePr>
          <p:cNvPr id="11267" name="Object 3"/>
          <p:cNvGraphicFramePr>
            <a:graphicFrameLocks noChangeAspect="1"/>
          </p:cNvGraphicFramePr>
          <p:nvPr/>
        </p:nvGraphicFramePr>
        <p:xfrm>
          <a:off x="0" y="333375"/>
          <a:ext cx="8686800" cy="6324600"/>
        </p:xfrm>
        <a:graphic>
          <a:graphicData uri="http://schemas.openxmlformats.org/presentationml/2006/ole">
            <p:oleObj spid="_x0000_s11267" r:id="rId4" imgW="4572000" imgH="3429000" progId="PowerPoint.Slide.8">
              <p:embed/>
            </p:oleObj>
          </a:graphicData>
        </a:graphic>
      </p:graphicFrame>
      <p:sp>
        <p:nvSpPr>
          <p:cNvPr id="11268" name="Rectangle 4"/>
          <p:cNvSpPr>
            <a:spLocks noGrp="1" noChangeArrowheads="1"/>
          </p:cNvSpPr>
          <p:nvPr>
            <p:ph type="title" idx="4294967295"/>
          </p:nvPr>
        </p:nvSpPr>
        <p:spPr>
          <a:xfrm>
            <a:off x="0" y="228600"/>
            <a:ext cx="2438400" cy="381000"/>
          </a:xfrm>
        </p:spPr>
        <p:txBody>
          <a:bodyPr/>
          <a:lstStyle/>
          <a:p>
            <a:pPr eaLnBrk="1" hangingPunct="1"/>
            <a:r>
              <a:rPr lang="it-IT" sz="1800" b="1" smtClean="0"/>
              <a:t>Individuo - Gruppo</a:t>
            </a:r>
            <a:r>
              <a:rPr lang="it-IT"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003800" y="4941888"/>
            <a:ext cx="2592388" cy="504825"/>
          </a:xfrm>
        </p:spPr>
        <p:txBody>
          <a:bodyPr/>
          <a:lstStyle/>
          <a:p>
            <a:pPr eaLnBrk="1" hangingPunct="1"/>
            <a:r>
              <a:rPr lang="it-IT" sz="2400" i="1" smtClean="0">
                <a:solidFill>
                  <a:srgbClr val="6666FF"/>
                </a:solidFill>
              </a:rPr>
              <a:t>M. Pines 1983</a:t>
            </a:r>
          </a:p>
        </p:txBody>
      </p:sp>
      <p:sp>
        <p:nvSpPr>
          <p:cNvPr id="12291" name="Rectangle 3"/>
          <p:cNvSpPr>
            <a:spLocks noGrp="1" noChangeArrowheads="1"/>
          </p:cNvSpPr>
          <p:nvPr>
            <p:ph type="body" idx="1"/>
          </p:nvPr>
        </p:nvSpPr>
        <p:spPr>
          <a:xfrm>
            <a:off x="250825" y="836613"/>
            <a:ext cx="8642350" cy="3529012"/>
          </a:xfrm>
        </p:spPr>
        <p:txBody>
          <a:bodyPr/>
          <a:lstStyle/>
          <a:p>
            <a:pPr algn="ctr" eaLnBrk="1" hangingPunct="1">
              <a:buFontTx/>
              <a:buNone/>
            </a:pPr>
            <a:r>
              <a:rPr lang="it-IT" i="1" smtClean="0">
                <a:solidFill>
                  <a:srgbClr val="6666FF"/>
                </a:solidFill>
              </a:rPr>
              <a:t>La gruppoanalisi intende il </a:t>
            </a:r>
          </a:p>
          <a:p>
            <a:pPr algn="ctr" eaLnBrk="1" hangingPunct="1">
              <a:buFontTx/>
              <a:buNone/>
            </a:pPr>
            <a:r>
              <a:rPr lang="it-IT" i="1" smtClean="0">
                <a:solidFill>
                  <a:srgbClr val="6666FF"/>
                </a:solidFill>
              </a:rPr>
              <a:t>processo di mentalizzazione come </a:t>
            </a:r>
          </a:p>
          <a:p>
            <a:pPr algn="ctr" eaLnBrk="1" hangingPunct="1">
              <a:buFontTx/>
              <a:buNone/>
            </a:pPr>
            <a:r>
              <a:rPr lang="it-IT" i="1" smtClean="0">
                <a:solidFill>
                  <a:srgbClr val="6666FF"/>
                </a:solidFill>
              </a:rPr>
              <a:t>un processo di sviluppo psichico gruppale che va da una crescente </a:t>
            </a:r>
            <a:r>
              <a:rPr lang="it-IT" i="1" u="sng" smtClean="0">
                <a:solidFill>
                  <a:srgbClr val="6666FF"/>
                </a:solidFill>
              </a:rPr>
              <a:t>coesione</a:t>
            </a:r>
            <a:r>
              <a:rPr lang="it-IT" i="1" smtClean="0">
                <a:solidFill>
                  <a:srgbClr val="6666FF"/>
                </a:solidFill>
              </a:rPr>
              <a:t> mentale </a:t>
            </a:r>
          </a:p>
          <a:p>
            <a:pPr algn="ctr" eaLnBrk="1" hangingPunct="1">
              <a:buFontTx/>
              <a:buNone/>
            </a:pPr>
            <a:r>
              <a:rPr lang="it-IT" i="1" smtClean="0">
                <a:solidFill>
                  <a:srgbClr val="6666FF"/>
                </a:solidFill>
              </a:rPr>
              <a:t>verso una graduale  e mai definitiva </a:t>
            </a:r>
          </a:p>
          <a:p>
            <a:pPr algn="ctr" eaLnBrk="1" hangingPunct="1">
              <a:buFontTx/>
              <a:buNone/>
            </a:pPr>
            <a:r>
              <a:rPr lang="it-IT" i="1" u="sng" smtClean="0">
                <a:solidFill>
                  <a:srgbClr val="6666FF"/>
                </a:solidFill>
              </a:rPr>
              <a:t>coerenza </a:t>
            </a:r>
            <a:r>
              <a:rPr lang="it-IT" i="1" smtClean="0">
                <a:solidFill>
                  <a:srgbClr val="6666FF"/>
                </a:solidFill>
              </a:rPr>
              <a:t>mentale.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916238" y="5445125"/>
            <a:ext cx="5903912" cy="566738"/>
          </a:xfrm>
        </p:spPr>
        <p:txBody>
          <a:bodyPr/>
          <a:lstStyle/>
          <a:p>
            <a:pPr eaLnBrk="1" hangingPunct="1"/>
            <a:r>
              <a:rPr lang="it-IT" sz="2400" i="1" smtClean="0">
                <a:solidFill>
                  <a:schemeClr val="hlink"/>
                </a:solidFill>
              </a:rPr>
              <a:t>Fasolo. F. Respirare il gruppo 2011</a:t>
            </a:r>
          </a:p>
        </p:txBody>
      </p:sp>
      <p:sp>
        <p:nvSpPr>
          <p:cNvPr id="13315" name="Rectangle 3"/>
          <p:cNvSpPr>
            <a:spLocks noGrp="1" noChangeArrowheads="1"/>
          </p:cNvSpPr>
          <p:nvPr>
            <p:ph type="body" idx="1"/>
          </p:nvPr>
        </p:nvSpPr>
        <p:spPr>
          <a:xfrm>
            <a:off x="539750" y="476250"/>
            <a:ext cx="8229600" cy="4392613"/>
          </a:xfrm>
        </p:spPr>
        <p:txBody>
          <a:bodyPr/>
          <a:lstStyle/>
          <a:p>
            <a:pPr algn="ctr" eaLnBrk="1" hangingPunct="1">
              <a:buFontTx/>
              <a:buNone/>
            </a:pPr>
            <a:r>
              <a:rPr lang="it-IT" i="1" smtClean="0">
                <a:solidFill>
                  <a:schemeClr val="hlink"/>
                </a:solidFill>
              </a:rPr>
              <a:t>La Gruppoanalisi è </a:t>
            </a:r>
          </a:p>
          <a:p>
            <a:pPr algn="ctr" eaLnBrk="1" hangingPunct="1">
              <a:buFontTx/>
              <a:buNone/>
            </a:pPr>
            <a:r>
              <a:rPr lang="it-IT" i="1" smtClean="0">
                <a:solidFill>
                  <a:schemeClr val="hlink"/>
                </a:solidFill>
              </a:rPr>
              <a:t>una contaminazione di dialetti locali,</a:t>
            </a:r>
          </a:p>
          <a:p>
            <a:pPr algn="ctr" eaLnBrk="1" hangingPunct="1">
              <a:buFontTx/>
              <a:buNone/>
            </a:pPr>
            <a:r>
              <a:rPr lang="it-IT" i="1" smtClean="0">
                <a:solidFill>
                  <a:schemeClr val="hlink"/>
                </a:solidFill>
              </a:rPr>
              <a:t>impastati di continuo </a:t>
            </a:r>
          </a:p>
          <a:p>
            <a:pPr algn="ctr" eaLnBrk="1" hangingPunct="1">
              <a:buFontTx/>
              <a:buNone/>
            </a:pPr>
            <a:r>
              <a:rPr lang="it-IT" i="1" smtClean="0">
                <a:solidFill>
                  <a:schemeClr val="hlink"/>
                </a:solidFill>
              </a:rPr>
              <a:t>in un linguaggio sperabilmente utile</a:t>
            </a:r>
          </a:p>
          <a:p>
            <a:pPr algn="ctr" eaLnBrk="1" hangingPunct="1">
              <a:buFontTx/>
              <a:buNone/>
            </a:pPr>
            <a:r>
              <a:rPr lang="it-IT" i="1" smtClean="0">
                <a:solidFill>
                  <a:schemeClr val="hlink"/>
                </a:solidFill>
              </a:rPr>
              <a:t>per gestire e mettere al mondo</a:t>
            </a:r>
          </a:p>
          <a:p>
            <a:pPr algn="ctr" eaLnBrk="1" hangingPunct="1">
              <a:buFontTx/>
              <a:buNone/>
            </a:pPr>
            <a:r>
              <a:rPr lang="it-IT" i="1" smtClean="0">
                <a:solidFill>
                  <a:schemeClr val="hlink"/>
                </a:solidFill>
              </a:rPr>
              <a:t>quei processi relazionali che si chiamano</a:t>
            </a:r>
          </a:p>
          <a:p>
            <a:pPr algn="ctr" eaLnBrk="1" hangingPunct="1">
              <a:buFontTx/>
              <a:buNone/>
            </a:pPr>
            <a:r>
              <a:rPr lang="it-IT" i="1" smtClean="0">
                <a:solidFill>
                  <a:schemeClr val="hlink"/>
                </a:solidFill>
              </a:rPr>
              <a:t>Mente.</a:t>
            </a:r>
          </a:p>
          <a:p>
            <a:pPr eaLnBrk="1" hangingPunct="1"/>
            <a:endParaRPr lang="it-IT" i="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5589588"/>
            <a:ext cx="8229600" cy="346075"/>
          </a:xfrm>
        </p:spPr>
        <p:txBody>
          <a:bodyPr/>
          <a:lstStyle/>
          <a:p>
            <a:pPr eaLnBrk="1" hangingPunct="1"/>
            <a:r>
              <a:rPr lang="it-IT" sz="2400" smtClean="0"/>
              <a:t>Organizzazione Mondiale della Sanità 2001</a:t>
            </a:r>
          </a:p>
        </p:txBody>
      </p:sp>
      <p:sp>
        <p:nvSpPr>
          <p:cNvPr id="14339" name="Rectangle 3"/>
          <p:cNvSpPr>
            <a:spLocks noGrp="1" noChangeArrowheads="1"/>
          </p:cNvSpPr>
          <p:nvPr>
            <p:ph type="body" idx="1"/>
          </p:nvPr>
        </p:nvSpPr>
        <p:spPr>
          <a:xfrm>
            <a:off x="539750" y="692150"/>
            <a:ext cx="8229600" cy="4525963"/>
          </a:xfrm>
        </p:spPr>
        <p:txBody>
          <a:bodyPr/>
          <a:lstStyle/>
          <a:p>
            <a:pPr algn="ctr" eaLnBrk="1" hangingPunct="1">
              <a:buFontTx/>
              <a:buNone/>
            </a:pPr>
            <a:r>
              <a:rPr lang="it-IT" smtClean="0">
                <a:solidFill>
                  <a:srgbClr val="6666FF"/>
                </a:solidFill>
              </a:rPr>
              <a:t>La salute mentale è uno stato di benessere</a:t>
            </a:r>
          </a:p>
          <a:p>
            <a:pPr algn="ctr" eaLnBrk="1" hangingPunct="1">
              <a:buFontTx/>
              <a:buNone/>
            </a:pPr>
            <a:r>
              <a:rPr lang="it-IT" smtClean="0">
                <a:solidFill>
                  <a:srgbClr val="6666FF"/>
                </a:solidFill>
              </a:rPr>
              <a:t> nel quale il singolo </a:t>
            </a:r>
          </a:p>
          <a:p>
            <a:pPr algn="ctr" eaLnBrk="1" hangingPunct="1">
              <a:buFontTx/>
              <a:buNone/>
            </a:pPr>
            <a:r>
              <a:rPr lang="it-IT" smtClean="0">
                <a:solidFill>
                  <a:srgbClr val="6666FF"/>
                </a:solidFill>
              </a:rPr>
              <a:t>è consapevole delle proprie capacità, </a:t>
            </a:r>
          </a:p>
          <a:p>
            <a:pPr algn="ctr" eaLnBrk="1" hangingPunct="1">
              <a:buFontTx/>
              <a:buNone/>
            </a:pPr>
            <a:r>
              <a:rPr lang="it-IT" smtClean="0">
                <a:solidFill>
                  <a:srgbClr val="6666FF"/>
                </a:solidFill>
              </a:rPr>
              <a:t>sa affrontare le normali difficoltà della vita,</a:t>
            </a:r>
          </a:p>
          <a:p>
            <a:pPr algn="ctr" eaLnBrk="1" hangingPunct="1">
              <a:buFontTx/>
              <a:buNone/>
            </a:pPr>
            <a:r>
              <a:rPr lang="it-IT" smtClean="0">
                <a:solidFill>
                  <a:srgbClr val="6666FF"/>
                </a:solidFill>
              </a:rPr>
              <a:t> sa lavorare in modo utile e produttivo ed </a:t>
            </a:r>
          </a:p>
          <a:p>
            <a:pPr algn="ctr" eaLnBrk="1" hangingPunct="1">
              <a:buFontTx/>
              <a:buNone/>
            </a:pPr>
            <a:r>
              <a:rPr lang="it-IT" smtClean="0">
                <a:solidFill>
                  <a:srgbClr val="6666FF"/>
                </a:solidFill>
              </a:rPr>
              <a:t>è in grado di apportare un contributo alla propria comunità.</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5229225"/>
            <a:ext cx="8229600" cy="2232025"/>
          </a:xfrm>
        </p:spPr>
        <p:txBody>
          <a:bodyPr/>
          <a:lstStyle/>
          <a:p>
            <a:pPr algn="l" eaLnBrk="1" hangingPunct="1"/>
            <a:r>
              <a:rPr lang="it-IT" sz="1800" smtClean="0">
                <a:solidFill>
                  <a:srgbClr val="6666FF"/>
                </a:solidFill>
              </a:rPr>
              <a:t>Barone R., Bruschetta S., Giunta S.- </a:t>
            </a:r>
            <a:br>
              <a:rPr lang="it-IT" sz="1800" smtClean="0">
                <a:solidFill>
                  <a:srgbClr val="6666FF"/>
                </a:solidFill>
              </a:rPr>
            </a:br>
            <a:r>
              <a:rPr lang="it-IT" sz="1800" smtClean="0">
                <a:solidFill>
                  <a:srgbClr val="6666FF"/>
                </a:solidFill>
              </a:rPr>
              <a:t>Grupp</a:t>
            </a:r>
            <a:r>
              <a:rPr lang="it-IT" sz="1800" i="1" smtClean="0">
                <a:solidFill>
                  <a:srgbClr val="6666FF"/>
                </a:solidFill>
              </a:rPr>
              <a:t>oanalisi e comunità terapeutica. Uno strumento di lavoro basato su supervisione, valutazione e ricerca</a:t>
            </a:r>
            <a:r>
              <a:rPr lang="it-IT" sz="1800" smtClean="0">
                <a:solidFill>
                  <a:srgbClr val="6666FF"/>
                </a:solidFill>
              </a:rPr>
              <a:t> –</a:t>
            </a:r>
            <a:br>
              <a:rPr lang="it-IT" sz="1800" smtClean="0">
                <a:solidFill>
                  <a:srgbClr val="6666FF"/>
                </a:solidFill>
              </a:rPr>
            </a:br>
            <a:r>
              <a:rPr lang="it-IT" sz="1800" smtClean="0">
                <a:solidFill>
                  <a:srgbClr val="6666FF"/>
                </a:solidFill>
              </a:rPr>
              <a:t>Franco Angeli 2010</a:t>
            </a:r>
            <a:br>
              <a:rPr lang="it-IT" sz="1800" smtClean="0">
                <a:solidFill>
                  <a:srgbClr val="6666FF"/>
                </a:solidFill>
              </a:rPr>
            </a:br>
            <a:r>
              <a:rPr lang="it-IT" sz="4000" smtClean="0"/>
              <a:t> </a:t>
            </a:r>
            <a:br>
              <a:rPr lang="it-IT" sz="4000" smtClean="0"/>
            </a:br>
            <a:endParaRPr lang="it-IT" sz="4000" smtClean="0"/>
          </a:p>
        </p:txBody>
      </p:sp>
      <p:sp>
        <p:nvSpPr>
          <p:cNvPr id="15363" name="Rectangle 3"/>
          <p:cNvSpPr>
            <a:spLocks noGrp="1" noChangeArrowheads="1"/>
          </p:cNvSpPr>
          <p:nvPr>
            <p:ph type="body" idx="1"/>
          </p:nvPr>
        </p:nvSpPr>
        <p:spPr>
          <a:xfrm>
            <a:off x="468313" y="765175"/>
            <a:ext cx="8229600" cy="4525963"/>
          </a:xfrm>
        </p:spPr>
        <p:txBody>
          <a:bodyPr/>
          <a:lstStyle/>
          <a:p>
            <a:pPr eaLnBrk="1" hangingPunct="1"/>
            <a:r>
              <a:rPr lang="it-IT" smtClean="0">
                <a:solidFill>
                  <a:srgbClr val="6666FF"/>
                </a:solidFill>
              </a:rPr>
              <a:t>“curare” significa aiutare a transitare in una tappa successiva della vita</a:t>
            </a:r>
          </a:p>
          <a:p>
            <a:pPr eaLnBrk="1" hangingPunct="1"/>
            <a:r>
              <a:rPr lang="it-IT" smtClean="0">
                <a:solidFill>
                  <a:srgbClr val="6666FF"/>
                </a:solidFill>
              </a:rPr>
              <a:t>“guarire” vuol dire intraprendere un processo che porta a significare e ad abitare in modo nuovo i luoghi di transito e le nuove tappe della vita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79388" y="188913"/>
            <a:ext cx="8964612" cy="6335712"/>
          </a:xfrm>
        </p:spPr>
        <p:txBody>
          <a:bodyPr/>
          <a:lstStyle/>
          <a:p>
            <a:pPr algn="l" eaLnBrk="1" hangingPunct="1">
              <a:lnSpc>
                <a:spcPct val="150000"/>
              </a:lnSpc>
            </a:pPr>
            <a:r>
              <a:rPr lang="it-IT" sz="2000" smtClean="0">
                <a:solidFill>
                  <a:srgbClr val="0000FF"/>
                </a:solidFill>
                <a:latin typeface="Tahoma" pitchFamily="34" charset="0"/>
                <a:cs typeface="Times New Roman" pitchFamily="18" charset="0"/>
              </a:rPr>
              <a:t>La gruppo analisi quindi </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-come stile di lavoro d’equipe</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-come metodo di osservazione delle dinamiche interne all’equipe e dei pazienti; </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-come lettura delle dinamiche “tra” e “con” i servizi;</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-come interpretazione della sofferenza, ma anche del significato della cura e della guarigione: </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-come ricerca continua della costruzione di una “matrice terapeutica” da parte dell’equipe, in cui inserire le relazioni e i progetti effettuati con gli utenti.</a:t>
            </a:r>
            <a:br>
              <a:rPr lang="it-IT" sz="2000" smtClean="0">
                <a:solidFill>
                  <a:srgbClr val="0000FF"/>
                </a:solidFill>
                <a:latin typeface="Tahoma" pitchFamily="34" charset="0"/>
                <a:cs typeface="Times New Roman" pitchFamily="18" charset="0"/>
              </a:rPr>
            </a:br>
            <a:r>
              <a:rPr lang="it-IT" sz="2000" smtClean="0">
                <a:solidFill>
                  <a:srgbClr val="0000FF"/>
                </a:solidFill>
                <a:latin typeface="Tahoma" pitchFamily="34" charset="0"/>
                <a:cs typeface="Times New Roman" pitchFamily="18" charset="0"/>
              </a:rPr>
              <a:t>Non sono “terapeutici” i singoli interventi (dello psicologo, dell’ass. sociale, dell’educatore etc), ma il “pensiero” che l’equipe fa su e con un paziente e che “contiene” le relazione con esso, le relazioni nel gruppo di residenti e di questi con lo staff, le relazioni con il territorio ed i processi costitutivi dell’identità.</a:t>
            </a:r>
            <a:r>
              <a:rPr lang="it-IT" sz="1600" smtClean="0">
                <a:cs typeface="Times New Roman" pitchFamily="18"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68313" y="620713"/>
            <a:ext cx="8135937" cy="5759450"/>
          </a:xfrm>
        </p:spPr>
        <p:txBody>
          <a:bodyPr/>
          <a:lstStyle/>
          <a:p>
            <a:pPr eaLnBrk="1" hangingPunct="1">
              <a:buFontTx/>
              <a:buNone/>
            </a:pPr>
            <a:endParaRPr lang="it-IT" sz="2000" smtClean="0"/>
          </a:p>
          <a:p>
            <a:pPr eaLnBrk="1" hangingPunct="1">
              <a:buFontTx/>
              <a:buNone/>
            </a:pPr>
            <a:endParaRPr lang="it-IT" sz="2400" smtClean="0"/>
          </a:p>
        </p:txBody>
      </p:sp>
      <p:pic>
        <p:nvPicPr>
          <p:cNvPr id="17411" name="Picture 5" descr="sfondo_arcobaleno"/>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7412" name="Rectangle 6"/>
          <p:cNvSpPr>
            <a:spLocks noChangeArrowheads="1"/>
          </p:cNvSpPr>
          <p:nvPr/>
        </p:nvSpPr>
        <p:spPr bwMode="auto">
          <a:xfrm>
            <a:off x="179388" y="188913"/>
            <a:ext cx="8496300" cy="5934075"/>
          </a:xfrm>
          <a:prstGeom prst="rect">
            <a:avLst/>
          </a:prstGeom>
          <a:noFill/>
          <a:ln w="9525">
            <a:noFill/>
            <a:miter lim="800000"/>
            <a:headEnd/>
            <a:tailEnd/>
          </a:ln>
          <a:effectLst/>
        </p:spPr>
        <p:txBody>
          <a:bodyPr>
            <a:spAutoFit/>
          </a:bodyPr>
          <a:lstStyle/>
          <a:p>
            <a:r>
              <a:rPr lang="it-IT" sz="2400"/>
              <a:t>Il pensiero gruppoanalitico non è tanto un fatto cognitivo, quanto piuttosto un affetto. (…)</a:t>
            </a:r>
          </a:p>
          <a:p>
            <a:r>
              <a:rPr lang="it-IT" sz="2400"/>
              <a:t>…è infatti un pensiero affiliativo, ma afinalistico, in quanto privilegia il libero gioco coesistentivo rispetto all’incontro progettuale. (…)</a:t>
            </a:r>
          </a:p>
          <a:p>
            <a:r>
              <a:rPr lang="it-IT" sz="2400"/>
              <a:t>E’ il modo naturale e specifico di pensare della e nella psicoterapia di gruppo.</a:t>
            </a:r>
          </a:p>
          <a:p>
            <a:r>
              <a:rPr lang="it-IT" sz="2400"/>
              <a:t>E’ quella distanza mobile ed inquietante, che siamo invitati a lasciar essere, piuttosto che a colmare. (…)</a:t>
            </a:r>
          </a:p>
          <a:p>
            <a:r>
              <a:rPr lang="it-IT" sz="2400"/>
              <a:t>…non è dialettico, ma si limita alla convivenza; non prevede l’esistenza di coppie polari o complementari, ma accetta e supporta la coesistenza di pezzi differenti di realtà. (…)</a:t>
            </a:r>
          </a:p>
          <a:p>
            <a:r>
              <a:rPr lang="it-IT" sz="2400"/>
              <a:t>Fuori dalla logica del tutto o niente, il pensiero intermedio è una logica degli affetti rigorosa, che si ostina a lasciare spazio prima che a negarlo: alle nuove professionalità, alle nuove istituzioni, alla speranza. (Fasolo F.,1995)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286000" y="1714500"/>
            <a:ext cx="9144000" cy="0"/>
          </a:xfrm>
          <a:prstGeom prst="rect">
            <a:avLst/>
          </a:prstGeom>
          <a:noFill/>
          <a:ln w="9525">
            <a:noFill/>
            <a:miter lim="800000"/>
            <a:headEnd/>
            <a:tailEnd/>
          </a:ln>
          <a:effectLst/>
        </p:spPr>
        <p:txBody>
          <a:bodyPr>
            <a:spAutoFit/>
          </a:bodyPr>
          <a:lstStyle/>
          <a:p>
            <a:endParaRPr lang="it-IT"/>
          </a:p>
        </p:txBody>
      </p:sp>
      <p:graphicFrame>
        <p:nvGraphicFramePr>
          <p:cNvPr id="3075" name="Object 3"/>
          <p:cNvGraphicFramePr>
            <a:graphicFrameLocks noChangeAspect="1"/>
          </p:cNvGraphicFramePr>
          <p:nvPr/>
        </p:nvGraphicFramePr>
        <p:xfrm>
          <a:off x="323850" y="333375"/>
          <a:ext cx="8418513" cy="6127750"/>
        </p:xfrm>
        <a:graphic>
          <a:graphicData uri="http://schemas.openxmlformats.org/presentationml/2006/ole">
            <p:oleObj spid="_x0000_s3075" name="Diapositiva" r:id="rId4" imgW="4430713" imgH="3322638" progId="PowerPoint.Slide.8">
              <p:embed/>
            </p:oleObj>
          </a:graphicData>
        </a:graphic>
      </p:graphicFrame>
      <p:sp>
        <p:nvSpPr>
          <p:cNvPr id="3076" name="Rectangle 4"/>
          <p:cNvSpPr>
            <a:spLocks noGrp="1" noChangeArrowheads="1"/>
          </p:cNvSpPr>
          <p:nvPr>
            <p:ph type="title" idx="4294967295"/>
          </p:nvPr>
        </p:nvSpPr>
        <p:spPr>
          <a:xfrm>
            <a:off x="304800" y="5257800"/>
            <a:ext cx="2895600" cy="639763"/>
          </a:xfrm>
        </p:spPr>
        <p:txBody>
          <a:bodyPr/>
          <a:lstStyle/>
          <a:p>
            <a:pPr eaLnBrk="1" hangingPunct="1"/>
            <a:r>
              <a:rPr lang="it-IT" sz="1600" b="1" smtClean="0"/>
              <a:t>Foulkes S. H., 1948</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50825" y="0"/>
            <a:ext cx="8713788" cy="6264275"/>
          </a:xfrm>
        </p:spPr>
        <p:txBody>
          <a:bodyPr/>
          <a:lstStyle/>
          <a:p>
            <a:pPr eaLnBrk="1" hangingPunct="1">
              <a:lnSpc>
                <a:spcPct val="150000"/>
              </a:lnSpc>
            </a:pPr>
            <a:r>
              <a:rPr lang="it-IT" sz="2000" i="1" smtClean="0">
                <a:solidFill>
                  <a:srgbClr val="0000FF"/>
                </a:solidFill>
                <a:latin typeface="Tahoma" pitchFamily="34" charset="0"/>
                <a:cs typeface="Times New Roman" pitchFamily="18" charset="0"/>
              </a:rPr>
              <a:t>“La sorgente interna da cui origina la coscienza è quella che riflette lo stato attuale del nostro corpo; o meglio, per esser più precisi, riflette lo stato attuale dei nostri bisogni interni.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Ciò infonde al “ tono” di fondo della consapevolezza cosciente una </a:t>
            </a:r>
            <a:r>
              <a:rPr lang="it-IT" sz="2000" i="1" u="sng" smtClean="0">
                <a:solidFill>
                  <a:srgbClr val="0000FF"/>
                </a:solidFill>
                <a:latin typeface="Tahoma" pitchFamily="34" charset="0"/>
                <a:cs typeface="Times New Roman" pitchFamily="18" charset="0"/>
              </a:rPr>
              <a:t>qualità</a:t>
            </a:r>
            <a:r>
              <a:rPr lang="it-IT" sz="2000" i="1" smtClean="0">
                <a:solidFill>
                  <a:srgbClr val="0000FF"/>
                </a:solidFill>
                <a:latin typeface="Tahoma" pitchFamily="34" charset="0"/>
                <a:cs typeface="Times New Roman" pitchFamily="18" charset="0"/>
              </a:rPr>
              <a:t> particolare della sensazione.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La superficie interna della coscienza, se il suo tono potesse esprimersi a parole (cosa che non è possibile),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direbbe qualcosa del tipo: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‘Io esisto, sono vivo e </a:t>
            </a:r>
            <a:r>
              <a:rPr lang="it-IT" sz="2000" i="1" u="sng" smtClean="0">
                <a:solidFill>
                  <a:srgbClr val="0000FF"/>
                </a:solidFill>
                <a:latin typeface="Tahoma" pitchFamily="34" charset="0"/>
                <a:cs typeface="Times New Roman" pitchFamily="18" charset="0"/>
              </a:rPr>
              <a:t>mi sento in questo modo</a:t>
            </a:r>
            <a:r>
              <a:rPr lang="it-IT" sz="2000" i="1" smtClean="0">
                <a:solidFill>
                  <a:srgbClr val="0000FF"/>
                </a:solidFill>
                <a:latin typeface="Tahoma" pitchFamily="34" charset="0"/>
                <a:cs typeface="Times New Roman" pitchFamily="18" charset="0"/>
              </a:rPr>
              <a:t>….’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…Io mi sento in </a:t>
            </a:r>
            <a:r>
              <a:rPr lang="it-IT" sz="2000" i="1" u="sng" smtClean="0">
                <a:solidFill>
                  <a:srgbClr val="0000FF"/>
                </a:solidFill>
                <a:latin typeface="Tahoma" pitchFamily="34" charset="0"/>
                <a:cs typeface="Times New Roman" pitchFamily="18" charset="0"/>
              </a:rPr>
              <a:t>questo modo</a:t>
            </a:r>
            <a:r>
              <a:rPr lang="it-IT" sz="2000" i="1" smtClean="0">
                <a:solidFill>
                  <a:srgbClr val="0000FF"/>
                </a:solidFill>
                <a:latin typeface="Tahoma" pitchFamily="34" charset="0"/>
                <a:cs typeface="Times New Roman" pitchFamily="18" charset="0"/>
              </a:rPr>
              <a:t> in relazione </a:t>
            </a:r>
            <a:r>
              <a:rPr lang="it-IT" sz="2000" i="1" u="sng" smtClean="0">
                <a:solidFill>
                  <a:srgbClr val="0000FF"/>
                </a:solidFill>
                <a:latin typeface="Tahoma" pitchFamily="34" charset="0"/>
                <a:cs typeface="Times New Roman" pitchFamily="18" charset="0"/>
              </a:rPr>
              <a:t>a questo…</a:t>
            </a:r>
            <a:r>
              <a:rPr lang="it-IT" sz="2000" i="1" smtClean="0">
                <a:solidFill>
                  <a:srgbClr val="0000FF"/>
                </a:solidFill>
                <a:latin typeface="Tahoma" pitchFamily="34" charset="0"/>
                <a:cs typeface="Times New Roman" pitchFamily="18" charset="0"/>
              </a:rPr>
              <a:t/>
            </a:r>
            <a:br>
              <a:rPr lang="it-IT" sz="2000" i="1" smtClean="0">
                <a:solidFill>
                  <a:srgbClr val="0000FF"/>
                </a:solidFill>
                <a:latin typeface="Tahoma" pitchFamily="34" charset="0"/>
                <a:cs typeface="Times New Roman" pitchFamily="18" charset="0"/>
              </a:rPr>
            </a:br>
            <a:r>
              <a:rPr lang="it-IT" sz="2000" i="1" smtClean="0">
                <a:solidFill>
                  <a:srgbClr val="0000FF"/>
                </a:solidFill>
                <a:latin typeface="Tahoma" pitchFamily="34" charset="0"/>
                <a:cs typeface="Times New Roman" pitchFamily="18" charset="0"/>
              </a:rPr>
              <a:t>…L’essenza della coscienza è pertanto una </a:t>
            </a:r>
            <a:r>
              <a:rPr lang="it-IT" sz="2000" i="1" u="sng" smtClean="0">
                <a:solidFill>
                  <a:srgbClr val="0000FF"/>
                </a:solidFill>
                <a:latin typeface="Tahoma" pitchFamily="34" charset="0"/>
                <a:cs typeface="Times New Roman" pitchFamily="18" charset="0"/>
              </a:rPr>
              <a:t>relazione</a:t>
            </a:r>
            <a:r>
              <a:rPr lang="it-IT" sz="2000" i="1" smtClean="0">
                <a:solidFill>
                  <a:srgbClr val="0000FF"/>
                </a:solidFill>
                <a:latin typeface="Tahoma" pitchFamily="34" charset="0"/>
                <a:cs typeface="Times New Roman" pitchFamily="18" charset="0"/>
              </a:rPr>
              <a:t>”</a:t>
            </a:r>
            <a:endParaRPr lang="it-IT" sz="2000" smtClean="0"/>
          </a:p>
        </p:txBody>
      </p:sp>
      <p:sp>
        <p:nvSpPr>
          <p:cNvPr id="4099" name="Rectangle 3"/>
          <p:cNvSpPr>
            <a:spLocks noChangeArrowheads="1"/>
          </p:cNvSpPr>
          <p:nvPr/>
        </p:nvSpPr>
        <p:spPr bwMode="auto">
          <a:xfrm>
            <a:off x="1979613" y="6553200"/>
            <a:ext cx="4800600" cy="304800"/>
          </a:xfrm>
          <a:prstGeom prst="rect">
            <a:avLst/>
          </a:prstGeom>
          <a:noFill/>
          <a:ln w="9525">
            <a:noFill/>
            <a:miter lim="800000"/>
            <a:headEnd/>
            <a:tailEnd/>
          </a:ln>
          <a:effectLst/>
        </p:spPr>
        <p:txBody>
          <a:bodyPr>
            <a:spAutoFit/>
          </a:bodyPr>
          <a:lstStyle/>
          <a:p>
            <a:r>
              <a:rPr lang="it-IT" i="1">
                <a:solidFill>
                  <a:srgbClr val="CC00CC"/>
                </a:solidFill>
                <a:latin typeface="Times New Roman" pitchFamily="18" charset="0"/>
                <a:cs typeface="Times New Roman" pitchFamily="18" charset="0"/>
              </a:rPr>
              <a:t>Solms, Il cervello e il mondo interno, Cortina, pag. 310</a:t>
            </a:r>
            <a:endParaRPr lang="it-IT">
              <a:solidFill>
                <a:srgbClr val="CC00CC"/>
              </a:solidFill>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685800"/>
            <a:ext cx="7620000" cy="4800600"/>
          </a:xfrm>
        </p:spPr>
        <p:txBody>
          <a:bodyPr/>
          <a:lstStyle/>
          <a:p>
            <a:pPr eaLnBrk="1" hangingPunct="1">
              <a:lnSpc>
                <a:spcPct val="150000"/>
              </a:lnSpc>
            </a:pPr>
            <a:r>
              <a:rPr lang="it-IT" sz="2400" i="1" smtClean="0">
                <a:solidFill>
                  <a:srgbClr val="0000FF"/>
                </a:solidFill>
                <a:latin typeface="Tahoma" pitchFamily="34" charset="0"/>
                <a:cs typeface="Times New Roman" pitchFamily="18" charset="0"/>
              </a:rPr>
              <a:t>“..deve essere messo in rilievo il fatto che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i dinamismi osservati in gruppo analisi,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agiscono allo stesso modo nella vita reale,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nell’ambito di gruppi di ogni tipo;</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la situazione gruppo analitica non li genera,</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 li scopre soltanto,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rendendoli manifesti ed aperti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all’osservazione ed all’investigazione.”</a:t>
            </a:r>
            <a:r>
              <a:rPr lang="it-IT" sz="1600" i="1" smtClean="0">
                <a:cs typeface="Times New Roman" pitchFamily="18" charset="0"/>
              </a:rPr>
              <a:t> </a:t>
            </a:r>
          </a:p>
        </p:txBody>
      </p:sp>
      <p:sp>
        <p:nvSpPr>
          <p:cNvPr id="5123" name="Rectangle 3"/>
          <p:cNvSpPr>
            <a:spLocks noChangeArrowheads="1"/>
          </p:cNvSpPr>
          <p:nvPr/>
        </p:nvSpPr>
        <p:spPr bwMode="auto">
          <a:xfrm>
            <a:off x="1295400" y="5943600"/>
            <a:ext cx="6705600" cy="304800"/>
          </a:xfrm>
          <a:prstGeom prst="rect">
            <a:avLst/>
          </a:prstGeom>
          <a:noFill/>
          <a:ln w="9525">
            <a:noFill/>
            <a:miter lim="800000"/>
            <a:headEnd/>
            <a:tailEnd/>
          </a:ln>
          <a:effectLst/>
        </p:spPr>
        <p:txBody>
          <a:bodyPr>
            <a:spAutoFit/>
          </a:bodyPr>
          <a:lstStyle/>
          <a:p>
            <a:r>
              <a:rPr lang="it-IT" i="1">
                <a:solidFill>
                  <a:srgbClr val="CC00CC"/>
                </a:solidFill>
                <a:latin typeface="Times New Roman" pitchFamily="18" charset="0"/>
                <a:cs typeface="Times New Roman" pitchFamily="18" charset="0"/>
              </a:rPr>
              <a:t>S.H. Foulkes, Introduzione alla psicoterapia gruppo analitica, Ed. Univ. Romane, pag. 153</a:t>
            </a:r>
            <a:endParaRPr lang="it-IT">
              <a:solidFill>
                <a:srgbClr val="CC00CC"/>
              </a:solidFill>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859338" y="6165850"/>
            <a:ext cx="3887787" cy="417513"/>
          </a:xfrm>
        </p:spPr>
        <p:txBody>
          <a:bodyPr/>
          <a:lstStyle/>
          <a:p>
            <a:pPr eaLnBrk="1" hangingPunct="1"/>
            <a:r>
              <a:rPr lang="it-IT" sz="1600" b="1" smtClean="0">
                <a:solidFill>
                  <a:srgbClr val="6666FF"/>
                </a:solidFill>
              </a:rPr>
              <a:t>Foulkes S. H., 1948 pag 89</a:t>
            </a:r>
          </a:p>
        </p:txBody>
      </p:sp>
      <p:sp>
        <p:nvSpPr>
          <p:cNvPr id="6147" name="Rectangle 3"/>
          <p:cNvSpPr>
            <a:spLocks noGrp="1" noChangeArrowheads="1"/>
          </p:cNvSpPr>
          <p:nvPr>
            <p:ph type="body" idx="1"/>
          </p:nvPr>
        </p:nvSpPr>
        <p:spPr>
          <a:xfrm>
            <a:off x="250825" y="260350"/>
            <a:ext cx="8642350" cy="5832475"/>
          </a:xfrm>
        </p:spPr>
        <p:txBody>
          <a:bodyPr/>
          <a:lstStyle/>
          <a:p>
            <a:pPr eaLnBrk="1" hangingPunct="1"/>
            <a:r>
              <a:rPr lang="it-IT" sz="2800" i="1" smtClean="0">
                <a:solidFill>
                  <a:srgbClr val="6666FF"/>
                </a:solidFill>
              </a:rPr>
              <a:t>La situazione gruppoanalitica produce così un flusso duraturo di materiale inaspettato ed indefinito in quanto fornito dai contributi spontanei e non guidati dei partecipanti.</a:t>
            </a:r>
          </a:p>
          <a:p>
            <a:pPr eaLnBrk="1" hangingPunct="1"/>
            <a:r>
              <a:rPr lang="it-IT" sz="2800" i="1" smtClean="0">
                <a:solidFill>
                  <a:srgbClr val="6666FF"/>
                </a:solidFill>
              </a:rPr>
              <a:t>Rispetto a ciò è simile ad un test proiettivo come il Rorschach o il TAT, solamente che il </a:t>
            </a:r>
            <a:r>
              <a:rPr lang="it-IT" sz="2800" b="1" i="1" u="sng" smtClean="0">
                <a:solidFill>
                  <a:srgbClr val="6666FF"/>
                </a:solidFill>
              </a:rPr>
              <a:t>materiale è vivo e multidimensionale</a:t>
            </a:r>
            <a:r>
              <a:rPr lang="it-IT" sz="2800" i="1" u="sng" smtClean="0">
                <a:solidFill>
                  <a:srgbClr val="6666FF"/>
                </a:solidFill>
              </a:rPr>
              <a:t>….</a:t>
            </a:r>
          </a:p>
          <a:p>
            <a:pPr eaLnBrk="1" hangingPunct="1"/>
            <a:r>
              <a:rPr lang="it-IT" sz="2800" i="1" smtClean="0">
                <a:solidFill>
                  <a:srgbClr val="6666FF"/>
                </a:solidFill>
              </a:rPr>
              <a:t>…produce una dinamica sempre mutevole di azione e reazione, una specie di </a:t>
            </a:r>
            <a:r>
              <a:rPr lang="it-IT" sz="2800" b="1" i="1" u="sng" smtClean="0">
                <a:solidFill>
                  <a:srgbClr val="6666FF"/>
                </a:solidFill>
              </a:rPr>
              <a:t>situazione sociodrammatica</a:t>
            </a:r>
            <a:r>
              <a:rPr lang="it-IT" sz="2800" i="1" smtClean="0">
                <a:solidFill>
                  <a:srgbClr val="6666FF"/>
                </a:solidFill>
              </a:rPr>
              <a:t> tra esseri viventi, in cui ciascun partecipante deve impegnarsi a partecipare con tutta la sua personalità, una </a:t>
            </a:r>
            <a:r>
              <a:rPr lang="it-IT" sz="2800" b="1" i="1" u="sng" smtClean="0">
                <a:solidFill>
                  <a:srgbClr val="6666FF"/>
                </a:solidFill>
              </a:rPr>
              <a:t>personalità in azione</a:t>
            </a:r>
            <a:r>
              <a:rPr lang="it-IT" sz="2800" i="1" smtClean="0">
                <a:solidFill>
                  <a:srgbClr val="6666FF"/>
                </a:solidFill>
              </a:rPr>
              <a:t>, se vuole prendervi parte.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250825" y="457200"/>
            <a:ext cx="8713788" cy="5635625"/>
          </a:xfrm>
        </p:spPr>
        <p:txBody>
          <a:bodyPr/>
          <a:lstStyle/>
          <a:p>
            <a:pPr eaLnBrk="1" hangingPunct="1">
              <a:lnSpc>
                <a:spcPct val="150000"/>
              </a:lnSpc>
            </a:pPr>
            <a:r>
              <a:rPr lang="it-IT" sz="2400" i="1" smtClean="0">
                <a:solidFill>
                  <a:srgbClr val="0000FF"/>
                </a:solidFill>
                <a:latin typeface="Tahoma" pitchFamily="34" charset="0"/>
                <a:cs typeface="Times New Roman" pitchFamily="18" charset="0"/>
              </a:rPr>
              <a:t>“Considerato ciò mi resi conto che l’intero ospedale era ‘malato’ e bisognoso di trattamento.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Quando dico curare un ospedale non voglio dire che io, come persona, avevo in trattamento l’ospedale, ma che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il compito di far sì che l’ospedale funzionasse come un tutto,</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alla stregua di un orchestra,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era la tappa essenziale perché si generasse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un impatto terapeutico su ogni singolo individuo </a:t>
            </a:r>
            <a:br>
              <a:rPr lang="it-IT" sz="2400" i="1" smtClean="0">
                <a:solidFill>
                  <a:srgbClr val="0000FF"/>
                </a:solidFill>
                <a:latin typeface="Tahoma" pitchFamily="34" charset="0"/>
                <a:cs typeface="Times New Roman" pitchFamily="18" charset="0"/>
              </a:rPr>
            </a:br>
            <a:r>
              <a:rPr lang="it-IT" sz="2400" i="1" smtClean="0">
                <a:solidFill>
                  <a:srgbClr val="0000FF"/>
                </a:solidFill>
                <a:latin typeface="Tahoma" pitchFamily="34" charset="0"/>
                <a:cs typeface="Times New Roman" pitchFamily="18" charset="0"/>
              </a:rPr>
              <a:t>all’interno della comunità ospedaliera…</a:t>
            </a:r>
            <a:r>
              <a:rPr lang="it-IT" sz="2400" smtClean="0">
                <a:solidFill>
                  <a:srgbClr val="0000FF"/>
                </a:solidFill>
              </a:rPr>
              <a:t>”</a:t>
            </a:r>
          </a:p>
        </p:txBody>
      </p:sp>
      <p:sp>
        <p:nvSpPr>
          <p:cNvPr id="7171" name="Rectangle 3"/>
          <p:cNvSpPr>
            <a:spLocks noChangeArrowheads="1"/>
          </p:cNvSpPr>
          <p:nvPr/>
        </p:nvSpPr>
        <p:spPr bwMode="auto">
          <a:xfrm>
            <a:off x="1258888" y="6308725"/>
            <a:ext cx="6691312" cy="304800"/>
          </a:xfrm>
          <a:prstGeom prst="rect">
            <a:avLst/>
          </a:prstGeom>
          <a:noFill/>
          <a:ln w="9525">
            <a:noFill/>
            <a:miter lim="800000"/>
            <a:headEnd/>
            <a:tailEnd/>
          </a:ln>
          <a:effectLst/>
        </p:spPr>
        <p:txBody>
          <a:bodyPr wrap="none">
            <a:spAutoFit/>
          </a:bodyPr>
          <a:lstStyle/>
          <a:p>
            <a:r>
              <a:rPr lang="it-IT" i="1">
                <a:solidFill>
                  <a:srgbClr val="CC00CC"/>
                </a:solidFill>
                <a:latin typeface="Times New Roman" pitchFamily="18" charset="0"/>
                <a:cs typeface="Times New Roman" pitchFamily="18" charset="0"/>
              </a:rPr>
              <a:t>S.H. Foulkes, Introduzione alla psicoterapia gruppo analitica, Ed. Univ. Romane, pag. 119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286000" y="1714500"/>
            <a:ext cx="9144000" cy="0"/>
          </a:xfrm>
          <a:prstGeom prst="rect">
            <a:avLst/>
          </a:prstGeom>
          <a:noFill/>
          <a:ln w="9525">
            <a:noFill/>
            <a:miter lim="800000"/>
            <a:headEnd/>
            <a:tailEnd/>
          </a:ln>
          <a:effectLst/>
        </p:spPr>
        <p:txBody>
          <a:bodyPr>
            <a:spAutoFit/>
          </a:bodyPr>
          <a:lstStyle/>
          <a:p>
            <a:endParaRPr lang="it-IT"/>
          </a:p>
        </p:txBody>
      </p:sp>
      <p:graphicFrame>
        <p:nvGraphicFramePr>
          <p:cNvPr id="8195" name="Object 3"/>
          <p:cNvGraphicFramePr>
            <a:graphicFrameLocks noChangeAspect="1"/>
          </p:cNvGraphicFramePr>
          <p:nvPr/>
        </p:nvGraphicFramePr>
        <p:xfrm>
          <a:off x="395288" y="0"/>
          <a:ext cx="8458200" cy="6324600"/>
        </p:xfrm>
        <a:graphic>
          <a:graphicData uri="http://schemas.openxmlformats.org/presentationml/2006/ole">
            <p:oleObj spid="_x0000_s8195" name="Diapositiva" r:id="rId4" imgW="4549775" imgH="3413125" progId="PowerPoint.Slide.8">
              <p:embed/>
            </p:oleObj>
          </a:graphicData>
        </a:graphic>
      </p:graphicFrame>
      <p:sp>
        <p:nvSpPr>
          <p:cNvPr id="8196" name="Rectangle 4"/>
          <p:cNvSpPr>
            <a:spLocks noGrp="1" noChangeArrowheads="1"/>
          </p:cNvSpPr>
          <p:nvPr>
            <p:ph type="title" idx="4294967295"/>
          </p:nvPr>
        </p:nvSpPr>
        <p:spPr>
          <a:xfrm>
            <a:off x="5410200" y="5638800"/>
            <a:ext cx="3200400" cy="381000"/>
          </a:xfrm>
        </p:spPr>
        <p:txBody>
          <a:bodyPr/>
          <a:lstStyle/>
          <a:p>
            <a:pPr eaLnBrk="1" hangingPunct="1"/>
            <a:r>
              <a:rPr lang="it-IT" sz="1600" b="1" smtClean="0"/>
              <a:t>Foulkes S.H., 1975</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286000" y="1714500"/>
            <a:ext cx="9144000" cy="0"/>
          </a:xfrm>
          <a:prstGeom prst="rect">
            <a:avLst/>
          </a:prstGeom>
          <a:noFill/>
          <a:ln w="9525">
            <a:noFill/>
            <a:miter lim="800000"/>
            <a:headEnd/>
            <a:tailEnd/>
          </a:ln>
          <a:effectLst/>
        </p:spPr>
        <p:txBody>
          <a:bodyPr>
            <a:spAutoFit/>
          </a:bodyPr>
          <a:lstStyle/>
          <a:p>
            <a:endParaRPr lang="it-IT"/>
          </a:p>
        </p:txBody>
      </p:sp>
      <p:graphicFrame>
        <p:nvGraphicFramePr>
          <p:cNvPr id="9219" name="Object 3"/>
          <p:cNvGraphicFramePr>
            <a:graphicFrameLocks noChangeAspect="1"/>
          </p:cNvGraphicFramePr>
          <p:nvPr/>
        </p:nvGraphicFramePr>
        <p:xfrm>
          <a:off x="179388" y="188913"/>
          <a:ext cx="8785225" cy="6480175"/>
        </p:xfrm>
        <a:graphic>
          <a:graphicData uri="http://schemas.openxmlformats.org/presentationml/2006/ole">
            <p:oleObj spid="_x0000_s9219" name="Diapositiva" r:id="rId4" imgW="4375150" imgH="3281363" progId="PowerPoint.Slide.8">
              <p:embed/>
            </p:oleObj>
          </a:graphicData>
        </a:graphic>
      </p:graphicFrame>
      <p:sp>
        <p:nvSpPr>
          <p:cNvPr id="9220" name="Rectangle 4"/>
          <p:cNvSpPr>
            <a:spLocks noGrp="1" noChangeArrowheads="1"/>
          </p:cNvSpPr>
          <p:nvPr>
            <p:ph type="title" idx="4294967295"/>
          </p:nvPr>
        </p:nvSpPr>
        <p:spPr>
          <a:xfrm>
            <a:off x="3059113" y="260350"/>
            <a:ext cx="2895600" cy="304800"/>
          </a:xfrm>
        </p:spPr>
        <p:txBody>
          <a:bodyPr/>
          <a:lstStyle/>
          <a:p>
            <a:pPr eaLnBrk="1" hangingPunct="1"/>
            <a:r>
              <a:rPr lang="it-IT" sz="1800" b="1" smtClean="0"/>
              <a:t>IDENTITA’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286000" y="1714500"/>
            <a:ext cx="9144000" cy="0"/>
          </a:xfrm>
          <a:prstGeom prst="rect">
            <a:avLst/>
          </a:prstGeom>
          <a:noFill/>
          <a:ln w="9525">
            <a:noFill/>
            <a:miter lim="800000"/>
            <a:headEnd/>
            <a:tailEnd/>
          </a:ln>
          <a:effectLst/>
        </p:spPr>
        <p:txBody>
          <a:bodyPr>
            <a:spAutoFit/>
          </a:bodyPr>
          <a:lstStyle/>
          <a:p>
            <a:endParaRPr lang="it-IT"/>
          </a:p>
        </p:txBody>
      </p:sp>
      <p:graphicFrame>
        <p:nvGraphicFramePr>
          <p:cNvPr id="10243" name="Object 3"/>
          <p:cNvGraphicFramePr>
            <a:graphicFrameLocks noChangeAspect="1"/>
          </p:cNvGraphicFramePr>
          <p:nvPr/>
        </p:nvGraphicFramePr>
        <p:xfrm>
          <a:off x="250825" y="404813"/>
          <a:ext cx="8610600" cy="6248400"/>
        </p:xfrm>
        <a:graphic>
          <a:graphicData uri="http://schemas.openxmlformats.org/presentationml/2006/ole">
            <p:oleObj spid="_x0000_s10243" name="Diapositiva" r:id="rId4" imgW="4381500" imgH="3286125" progId="PowerPoint.Slide.8">
              <p:embed/>
            </p:oleObj>
          </a:graphicData>
        </a:graphic>
      </p:graphicFrame>
      <p:sp>
        <p:nvSpPr>
          <p:cNvPr id="10244" name="Rectangle 4"/>
          <p:cNvSpPr>
            <a:spLocks noGrp="1" noChangeArrowheads="1"/>
          </p:cNvSpPr>
          <p:nvPr>
            <p:ph type="title" idx="4294967295"/>
          </p:nvPr>
        </p:nvSpPr>
        <p:spPr>
          <a:xfrm>
            <a:off x="457200" y="274638"/>
            <a:ext cx="8229600" cy="487362"/>
          </a:xfrm>
        </p:spPr>
        <p:txBody>
          <a:bodyPr/>
          <a:lstStyle/>
          <a:p>
            <a:pPr eaLnBrk="1" hangingPunct="1"/>
            <a:r>
              <a:rPr lang="it-IT" sz="2000" smtClean="0"/>
              <a:t>Mente - Gruppo</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1534</TotalTime>
  <Words>633</Words>
  <Application>Microsoft Office PowerPoint</Application>
  <PresentationFormat>Presentazione su schermo (4:3)</PresentationFormat>
  <Paragraphs>85</Paragraphs>
  <Slides>16</Slides>
  <Notes>16</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1</vt:i4>
      </vt:variant>
      <vt:variant>
        <vt:lpstr>Titoli diapositive</vt:lpstr>
      </vt:variant>
      <vt:variant>
        <vt:i4>16</vt:i4>
      </vt:variant>
    </vt:vector>
  </HeadingPairs>
  <TitlesOfParts>
    <vt:vector size="22" baseType="lpstr">
      <vt:lpstr>Arial</vt:lpstr>
      <vt:lpstr>Arial Narrow</vt:lpstr>
      <vt:lpstr>Tahoma</vt:lpstr>
      <vt:lpstr>Times New Roman</vt:lpstr>
      <vt:lpstr>Struttura predefinita</vt:lpstr>
      <vt:lpstr>Diapositiva di Microsoft PowerPoint</vt:lpstr>
      <vt:lpstr>Diapositiva 1</vt:lpstr>
      <vt:lpstr>Foulkes S. H., 1948</vt:lpstr>
      <vt:lpstr>“La sorgente interna da cui origina la coscienza è quella che riflette lo stato attuale del nostro corpo; o meglio, per esser più precisi, riflette lo stato attuale dei nostri bisogni interni.  Ciò infonde al “ tono” di fondo della consapevolezza cosciente una qualità particolare della sensazione.  La superficie interna della coscienza, se il suo tono potesse esprimersi a parole (cosa che non è possibile),  direbbe qualcosa del tipo:  ‘Io esisto, sono vivo e mi sento in questo modo….’   …Io mi sento in questo modo in relazione a questo… …L’essenza della coscienza è pertanto una relazione”</vt:lpstr>
      <vt:lpstr>“..deve essere messo in rilievo il fatto che  i dinamismi osservati in gruppo analisi,  agiscono allo stesso modo nella vita reale,  nell’ambito di gruppi di ogni tipo; la situazione gruppo analitica non li genera,  li scopre soltanto,  rendendoli manifesti ed aperti  all’osservazione ed all’investigazione.” </vt:lpstr>
      <vt:lpstr>Foulkes S. H., 1948 pag 89</vt:lpstr>
      <vt:lpstr>“Considerato ciò mi resi conto che l’intero ospedale era ‘malato’ e bisognoso di trattamento.  Quando dico curare un ospedale non voglio dire che io, come persona, avevo in trattamento l’ospedale, ma che  il compito di far sì che l’ospedale funzionasse come un tutto, alla stregua di un orchestra,  era la tappa essenziale perché si generasse  un impatto terapeutico su ogni singolo individuo  all’interno della comunità ospedaliera…”</vt:lpstr>
      <vt:lpstr>Foulkes S.H., 1975</vt:lpstr>
      <vt:lpstr>IDENTITA’</vt:lpstr>
      <vt:lpstr>Mente - Gruppo</vt:lpstr>
      <vt:lpstr>Individuo - Gruppo </vt:lpstr>
      <vt:lpstr>M. Pines 1983</vt:lpstr>
      <vt:lpstr>Fasolo. F. Respirare il gruppo 2011</vt:lpstr>
      <vt:lpstr>Organizzazione Mondiale della Sanità 2001</vt:lpstr>
      <vt:lpstr>Barone R., Bruschetta S., Giunta S.-  Gruppoanalisi e comunità terapeutica. Uno strumento di lavoro basato su supervisione, valutazione e ricerca – Franco Angeli 2010   </vt:lpstr>
      <vt:lpstr>La gruppo analisi quindi  -come stile di lavoro d’equipe -come metodo di osservazione delle dinamiche interne all’equipe e dei pazienti;  -come lettura delle dinamiche “tra” e “con” i servizi; -come interpretazione della sofferenza, ma anche del significato della cura e della guarigione:  -come ricerca continua della costruzione di una “matrice terapeutica” da parte dell’equipe, in cui inserire le relazioni e i progetti effettuati con gli utenti. Non sono “terapeutici” i singoli interventi (dello psicologo, dell’ass. sociale, dell’educatore etc), ma il “pensiero” che l’equipe fa su e con un paziente e che “contiene” le relazione con esso, le relazioni nel gruppo di residenti e di questi con lo staff, le relazioni con il territorio ed i processi costitutivi dell’identità. </vt:lpstr>
      <vt:lpstr>Diapositiva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Annarosa Pagliarulo</dc:creator>
  <cp:lastModifiedBy>RIVOLTA MARIO</cp:lastModifiedBy>
  <cp:revision>19</cp:revision>
  <dcterms:created xsi:type="dcterms:W3CDTF">2012-11-06T17:50:59Z</dcterms:created>
  <dcterms:modified xsi:type="dcterms:W3CDTF">2016-12-07T16:13:09Z</dcterms:modified>
</cp:coreProperties>
</file>